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4" r:id="rId2"/>
    <p:sldMasterId id="2147483686" r:id="rId3"/>
    <p:sldMasterId id="2147483688" r:id="rId4"/>
    <p:sldMasterId id="2147483690" r:id="rId5"/>
    <p:sldMasterId id="2147483692" r:id="rId6"/>
    <p:sldMasterId id="2147483694" r:id="rId7"/>
    <p:sldMasterId id="2147483697" r:id="rId8"/>
    <p:sldMasterId id="2147483699" r:id="rId9"/>
    <p:sldMasterId id="2147483701" r:id="rId10"/>
    <p:sldMasterId id="2147483707" r:id="rId11"/>
    <p:sldMasterId id="2147483713" r:id="rId12"/>
  </p:sldMasterIdLst>
  <p:notesMasterIdLst>
    <p:notesMasterId r:id="rId35"/>
  </p:notesMasterIdLst>
  <p:sldIdLst>
    <p:sldId id="299" r:id="rId13"/>
    <p:sldId id="287" r:id="rId14"/>
    <p:sldId id="263" r:id="rId15"/>
    <p:sldId id="265" r:id="rId16"/>
    <p:sldId id="266" r:id="rId17"/>
    <p:sldId id="270" r:id="rId18"/>
    <p:sldId id="304" r:id="rId19"/>
    <p:sldId id="289" r:id="rId20"/>
    <p:sldId id="292" r:id="rId21"/>
    <p:sldId id="273" r:id="rId22"/>
    <p:sldId id="274" r:id="rId23"/>
    <p:sldId id="275" r:id="rId24"/>
    <p:sldId id="276" r:id="rId25"/>
    <p:sldId id="278" r:id="rId26"/>
    <p:sldId id="277" r:id="rId27"/>
    <p:sldId id="280" r:id="rId28"/>
    <p:sldId id="281" r:id="rId29"/>
    <p:sldId id="282" r:id="rId30"/>
    <p:sldId id="300" r:id="rId31"/>
    <p:sldId id="306" r:id="rId32"/>
    <p:sldId id="307"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CB063-F5AD-4C9D-BA68-93289F072B4C}" type="datetimeFigureOut">
              <a:rPr lang="en-US" smtClean="0"/>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BAA5D-902E-4B2A-8880-A84E95C91D09}" type="slidenum">
              <a:rPr lang="en-US" smtClean="0"/>
              <a:t>‹#›</a:t>
            </a:fld>
            <a:endParaRPr lang="en-US"/>
          </a:p>
        </p:txBody>
      </p:sp>
    </p:spTree>
    <p:extLst>
      <p:ext uri="{BB962C8B-B14F-4D97-AF65-F5344CB8AC3E}">
        <p14:creationId xmlns:p14="http://schemas.microsoft.com/office/powerpoint/2010/main" val="2419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8703E-695A-46F4-8626-2F255B13089D}" type="slidenum">
              <a:rPr lang="en-US" smtClean="0">
                <a:solidFill>
                  <a:srgbClr val="000000"/>
                </a:solidFill>
              </a:rPr>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a:lnSpc>
                <a:spcPct val="120000"/>
              </a:lnSpc>
              <a:spcBef>
                <a:spcPts val="1200"/>
              </a:spcBef>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a:lnSpc>
                <a:spcPct val="90000"/>
              </a:lnSpc>
              <a:buSzPct val="83000"/>
            </a:pPr>
            <a:r>
              <a:rPr lang="en-US" dirty="0">
                <a:ea typeface="Lucida Sans Unicode" charset="0"/>
                <a:cs typeface="Lucida Sans Unicode" charset="0"/>
              </a:rPr>
              <a:t>Other opportunities where patients and families participate:</a:t>
            </a:r>
          </a:p>
          <a:p>
            <a:pPr>
              <a:lnSpc>
                <a:spcPct val="90000"/>
              </a:lnSpc>
              <a:buSzPct val="83000"/>
            </a:pPr>
            <a:endParaRPr lang="en-US" dirty="0">
              <a:ea typeface="Lucida Sans Unicode" charset="0"/>
              <a:cs typeface="Lucida Sans Unicode" charset="0"/>
            </a:endParaRPr>
          </a:p>
          <a:p>
            <a:pPr marL="171438" indent="-171438">
              <a:lnSpc>
                <a:spcPct val="90000"/>
              </a:lnSpc>
              <a:buSzPct val="83000"/>
              <a:buFont typeface="Arial" pitchFamily="34" charset="0"/>
              <a:buChar char="•"/>
            </a:pPr>
            <a:r>
              <a:rPr lang="en-US" dirty="0">
                <a:ea typeface="Lucida Sans Unicode" charset="0"/>
                <a:cs typeface="Lucida Sans Unicode" charset="0"/>
              </a:rPr>
              <a:t>Hospital Committee Memberships</a:t>
            </a:r>
          </a:p>
          <a:p>
            <a:pPr marL="171438" indent="-171438">
              <a:lnSpc>
                <a:spcPct val="90000"/>
              </a:lnSpc>
              <a:buSzPct val="83000"/>
              <a:buFont typeface="Arial" pitchFamily="34" charset="0"/>
              <a:buChar char="•"/>
            </a:pPr>
            <a:r>
              <a:rPr lang="en-US" dirty="0"/>
              <a:t>Speakers Bureau / Panels </a:t>
            </a:r>
          </a:p>
          <a:p>
            <a:pPr marL="171438" indent="-171438">
              <a:lnSpc>
                <a:spcPct val="90000"/>
              </a:lnSpc>
              <a:buSzPct val="83000"/>
              <a:buFont typeface="Arial" pitchFamily="34" charset="0"/>
              <a:buChar char="•"/>
            </a:pPr>
            <a:r>
              <a:rPr lang="en-US" dirty="0"/>
              <a:t>Peer Mentors (7)</a:t>
            </a:r>
          </a:p>
          <a:p>
            <a:pPr marL="171438" indent="-171438">
              <a:lnSpc>
                <a:spcPct val="90000"/>
              </a:lnSpc>
              <a:buSzPct val="83000"/>
              <a:buFont typeface="Arial" pitchFamily="34" charset="0"/>
              <a:buChar char="•"/>
            </a:pPr>
            <a:r>
              <a:rPr lang="en-US" dirty="0"/>
              <a:t>PFCC theater - simulation</a:t>
            </a:r>
          </a:p>
          <a:p>
            <a:pPr marL="171438" indent="-171438">
              <a:lnSpc>
                <a:spcPct val="90000"/>
              </a:lnSpc>
              <a:buSzPct val="83000"/>
              <a:buFont typeface="Arial" pitchFamily="34" charset="0"/>
              <a:buChar char="•"/>
            </a:pPr>
            <a:r>
              <a:rPr lang="en-US" dirty="0"/>
              <a:t>Task Forces</a:t>
            </a:r>
          </a:p>
          <a:p>
            <a:pPr marL="171438" indent="-171438">
              <a:lnSpc>
                <a:spcPct val="90000"/>
              </a:lnSpc>
              <a:buSzPct val="83000"/>
              <a:buFont typeface="Arial" pitchFamily="34" charset="0"/>
              <a:buChar char="•"/>
            </a:pPr>
            <a:r>
              <a:rPr lang="en-US" dirty="0"/>
              <a:t>Collaborative Conversations</a:t>
            </a:r>
          </a:p>
          <a:p>
            <a:pPr marL="171438" indent="-171438">
              <a:lnSpc>
                <a:spcPct val="90000"/>
              </a:lnSpc>
              <a:buSzPct val="83000"/>
              <a:buFont typeface="Arial" pitchFamily="34" charset="0"/>
              <a:buChar char="•"/>
            </a:pPr>
            <a:r>
              <a:rPr lang="en-US" dirty="0"/>
              <a:t>E-Advisors (40+ annually)</a:t>
            </a:r>
          </a:p>
          <a:p>
            <a:pPr marL="171438" indent="-171438">
              <a:lnSpc>
                <a:spcPct val="120000"/>
              </a:lnSpc>
              <a:spcBef>
                <a:spcPts val="1200"/>
              </a:spcBef>
              <a:buFont typeface="Arial" pitchFamily="34" charset="0"/>
              <a:buChar char="•"/>
            </a:pPr>
            <a:endParaRPr lang="en-US" b="1" dirty="0"/>
          </a:p>
          <a:p>
            <a:pPr>
              <a:lnSpc>
                <a:spcPct val="120000"/>
              </a:lnSpc>
              <a:spcBef>
                <a:spcPts val="1200"/>
              </a:spcBef>
            </a:pPr>
            <a:endParaRPr lang="en-US" b="1" dirty="0"/>
          </a:p>
          <a:p>
            <a:pPr>
              <a:lnSpc>
                <a:spcPct val="120000"/>
              </a:lnSpc>
              <a:spcBef>
                <a:spcPts val="1200"/>
              </a:spcBef>
            </a:pPr>
            <a:r>
              <a:rPr lang="en-US" b="1" dirty="0"/>
              <a:t>Nursing Model of Care</a:t>
            </a:r>
            <a:r>
              <a:rPr lang="en-US" dirty="0"/>
              <a:t> designed with patients as the source of control.</a:t>
            </a:r>
          </a:p>
          <a:p>
            <a:pPr>
              <a:lnSpc>
                <a:spcPct val="120000"/>
              </a:lnSpc>
              <a:spcBef>
                <a:spcPts val="1200"/>
              </a:spcBef>
            </a:pPr>
            <a:r>
              <a:rPr lang="en-US" b="1" dirty="0"/>
              <a:t>Bedside rounds </a:t>
            </a:r>
            <a:r>
              <a:rPr lang="en-US" dirty="0"/>
              <a:t>with the entire care team and patients and families.</a:t>
            </a:r>
          </a:p>
          <a:p>
            <a:pPr>
              <a:lnSpc>
                <a:spcPct val="120000"/>
              </a:lnSpc>
              <a:spcBef>
                <a:spcPts val="1200"/>
              </a:spcBef>
            </a:pPr>
            <a:r>
              <a:rPr lang="en-US" b="1" dirty="0"/>
              <a:t>Nursing shift report </a:t>
            </a:r>
            <a:r>
              <a:rPr lang="en-US" dirty="0"/>
              <a:t>at the bedside.</a:t>
            </a:r>
          </a:p>
          <a:p>
            <a:pPr>
              <a:lnSpc>
                <a:spcPct val="120000"/>
              </a:lnSpc>
              <a:spcBef>
                <a:spcPts val="1200"/>
              </a:spcBef>
            </a:pPr>
            <a:r>
              <a:rPr lang="en-US" b="1" dirty="0"/>
              <a:t>Family presence </a:t>
            </a:r>
            <a:r>
              <a:rPr lang="en-US" dirty="0"/>
              <a:t>…during rounds, codes, end of life, to stay with patient; and given permission to initiate the rapid response team.</a:t>
            </a:r>
          </a:p>
          <a:p>
            <a:pPr>
              <a:lnSpc>
                <a:spcPct val="120000"/>
              </a:lnSpc>
              <a:spcBef>
                <a:spcPts val="1200"/>
              </a:spcBef>
            </a:pPr>
            <a:r>
              <a:rPr lang="en-US" b="1" dirty="0"/>
              <a:t>No “visiting hours” for families; families are part of the care team, no longer seen as vis</a:t>
            </a:r>
            <a:r>
              <a:rPr lang="en-US" dirty="0"/>
              <a:t>itors.</a:t>
            </a:r>
          </a:p>
          <a:p>
            <a:pPr>
              <a:lnSpc>
                <a:spcPct val="120000"/>
              </a:lnSpc>
              <a:spcBef>
                <a:spcPts val="1200"/>
              </a:spcBef>
            </a:pPr>
            <a:r>
              <a:rPr lang="en-US" b="1" dirty="0"/>
              <a:t>Transparency in information sharing</a:t>
            </a:r>
            <a:r>
              <a:rPr lang="en-US" dirty="0"/>
              <a:t>, including medical records, medication distribution, results, care plan, etc.</a:t>
            </a:r>
          </a:p>
          <a:p>
            <a:pPr>
              <a:lnSpc>
                <a:spcPct val="120000"/>
              </a:lnSpc>
              <a:spcBef>
                <a:spcPts val="1200"/>
              </a:spcBef>
            </a:pPr>
            <a:r>
              <a:rPr lang="en-US" b="1" dirty="0"/>
              <a:t>Patients and family members are involved in care planning and decisions </a:t>
            </a:r>
            <a:r>
              <a:rPr lang="en-US" dirty="0"/>
              <a:t>and provide critical feedback to the care process.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a:lnSpc>
                <a:spcPct val="120000"/>
              </a:lnSpc>
              <a:spcBef>
                <a:spcPts val="1200"/>
              </a:spcBef>
            </a:pPr>
            <a:r>
              <a:rPr lang="en-US" b="1" dirty="0"/>
              <a:t>Nursing Model of Care</a:t>
            </a:r>
            <a:r>
              <a:rPr lang="en-US" dirty="0"/>
              <a:t> designed with patients as the source of control.</a:t>
            </a:r>
          </a:p>
          <a:p>
            <a:pPr>
              <a:lnSpc>
                <a:spcPct val="120000"/>
              </a:lnSpc>
              <a:spcBef>
                <a:spcPts val="1200"/>
              </a:spcBef>
            </a:pPr>
            <a:r>
              <a:rPr lang="en-US" b="1" dirty="0"/>
              <a:t>Bedside rounds </a:t>
            </a:r>
            <a:r>
              <a:rPr lang="en-US" dirty="0"/>
              <a:t>with the entire care team and patients and families.</a:t>
            </a:r>
          </a:p>
          <a:p>
            <a:pPr>
              <a:lnSpc>
                <a:spcPct val="120000"/>
              </a:lnSpc>
              <a:spcBef>
                <a:spcPts val="1200"/>
              </a:spcBef>
            </a:pPr>
            <a:r>
              <a:rPr lang="en-US" b="1" dirty="0"/>
              <a:t>Nursing shift report </a:t>
            </a:r>
            <a:r>
              <a:rPr lang="en-US" dirty="0"/>
              <a:t>at the bedside.</a:t>
            </a:r>
          </a:p>
          <a:p>
            <a:pPr>
              <a:lnSpc>
                <a:spcPct val="120000"/>
              </a:lnSpc>
              <a:spcBef>
                <a:spcPts val="1200"/>
              </a:spcBef>
            </a:pPr>
            <a:r>
              <a:rPr lang="en-US" b="1" dirty="0"/>
              <a:t>Family presence </a:t>
            </a:r>
            <a:r>
              <a:rPr lang="en-US" dirty="0"/>
              <a:t>…during rounds, codes, end of life, to stay with patient; and given permission to initiate the rapid response team.</a:t>
            </a:r>
          </a:p>
          <a:p>
            <a:pPr>
              <a:lnSpc>
                <a:spcPct val="120000"/>
              </a:lnSpc>
              <a:spcBef>
                <a:spcPts val="1200"/>
              </a:spcBef>
            </a:pPr>
            <a:r>
              <a:rPr lang="en-US" b="1" dirty="0"/>
              <a:t>No “visiting hours” for families; families are part of the care team, no longer seen as vis</a:t>
            </a:r>
            <a:r>
              <a:rPr lang="en-US" dirty="0"/>
              <a:t>itors.</a:t>
            </a:r>
          </a:p>
          <a:p>
            <a:pPr>
              <a:lnSpc>
                <a:spcPct val="120000"/>
              </a:lnSpc>
              <a:spcBef>
                <a:spcPts val="1200"/>
              </a:spcBef>
            </a:pPr>
            <a:r>
              <a:rPr lang="en-US" b="1" dirty="0"/>
              <a:t>Transparency in information sharing</a:t>
            </a:r>
            <a:r>
              <a:rPr lang="en-US" dirty="0"/>
              <a:t>, including medical records, medication distribution, results, care plan, etc.</a:t>
            </a:r>
          </a:p>
          <a:p>
            <a:pPr>
              <a:lnSpc>
                <a:spcPct val="120000"/>
              </a:lnSpc>
              <a:spcBef>
                <a:spcPts val="1200"/>
              </a:spcBef>
            </a:pPr>
            <a:r>
              <a:rPr lang="en-US" b="1" dirty="0"/>
              <a:t>Patients and family members are involved in care planning and decisions </a:t>
            </a:r>
            <a:r>
              <a:rPr lang="en-US" dirty="0"/>
              <a:t>and provide critical feedback to the care process.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a:spcBef>
                <a:spcPts val="1800"/>
              </a:spcBef>
            </a:pPr>
            <a:r>
              <a:rPr lang="en-US" b="1" dirty="0"/>
              <a:t>Patient and family advisory committees </a:t>
            </a:r>
            <a:r>
              <a:rPr lang="en-US" dirty="0"/>
              <a:t>give patients a voice at the table.</a:t>
            </a:r>
          </a:p>
          <a:p>
            <a:pPr>
              <a:spcBef>
                <a:spcPts val="1800"/>
              </a:spcBef>
            </a:pPr>
            <a:r>
              <a:rPr lang="en-US" dirty="0"/>
              <a:t>Including </a:t>
            </a:r>
            <a:r>
              <a:rPr lang="en-US" b="1" dirty="0"/>
              <a:t>patients and families on safety and quality committees </a:t>
            </a:r>
            <a:r>
              <a:rPr lang="en-US" dirty="0"/>
              <a:t>improve outcomes, decrease hospital acquired illnesses, and improve safety.</a:t>
            </a:r>
          </a:p>
          <a:p>
            <a:pPr>
              <a:spcBef>
                <a:spcPts val="1800"/>
              </a:spcBef>
            </a:pPr>
            <a:r>
              <a:rPr lang="en-US" dirty="0"/>
              <a:t>Patients and families </a:t>
            </a:r>
            <a:r>
              <a:rPr lang="en-US" b="1" dirty="0"/>
              <a:t>review educational material </a:t>
            </a:r>
            <a:r>
              <a:rPr lang="en-US" dirty="0"/>
              <a:t>and provide resources for future patients and families.</a:t>
            </a:r>
          </a:p>
          <a:p>
            <a:pPr>
              <a:spcBef>
                <a:spcPts val="1800"/>
              </a:spcBef>
            </a:pPr>
            <a:r>
              <a:rPr lang="en-US" dirty="0"/>
              <a:t>Patients and families </a:t>
            </a:r>
            <a:r>
              <a:rPr lang="en-US" b="1" dirty="0"/>
              <a:t>share their experiences </a:t>
            </a:r>
            <a:r>
              <a:rPr lang="en-US" dirty="0"/>
              <a:t>to staff, so that we may better understand and improve the experience.</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r>
              <a:rPr lang="en-US" dirty="0"/>
              <a:t>Patients and Families are included in:</a:t>
            </a:r>
          </a:p>
          <a:p>
            <a:pPr marL="171438" indent="-171438">
              <a:buFont typeface="Arial" pitchFamily="34" charset="0"/>
              <a:buChar char="•"/>
            </a:pPr>
            <a:r>
              <a:rPr lang="en-US" dirty="0"/>
              <a:t>Institutional boards and participate in decision-making and policy development. NAB and CVC Exec Group.</a:t>
            </a:r>
          </a:p>
          <a:p>
            <a:pPr marL="171438" indent="-171438">
              <a:buFont typeface="Arial" pitchFamily="34" charset="0"/>
              <a:buChar char="•"/>
            </a:pPr>
            <a:r>
              <a:rPr lang="en-US" dirty="0"/>
              <a:t>Quality and safety committees</a:t>
            </a:r>
          </a:p>
          <a:p>
            <a:pPr marL="171438" indent="-171438">
              <a:buFont typeface="Arial" pitchFamily="34" charset="0"/>
              <a:buChar char="•"/>
            </a:pPr>
            <a:r>
              <a:rPr lang="en-US" dirty="0"/>
              <a:t>Process improvement initiatives</a:t>
            </a:r>
          </a:p>
          <a:p>
            <a:pPr marL="171438" indent="-171438">
              <a:buFont typeface="Arial" pitchFamily="34" charset="0"/>
              <a:buChar char="•"/>
            </a:pPr>
            <a:r>
              <a:rPr lang="en-US" dirty="0"/>
              <a:t>Facility design and program planning</a:t>
            </a:r>
          </a:p>
          <a:p>
            <a:pPr marL="171438" indent="-171438">
              <a:buFont typeface="Arial" pitchFamily="34" charset="0"/>
              <a:buChar char="•"/>
            </a:pPr>
            <a:r>
              <a:rPr lang="en-US" dirty="0"/>
              <a:t>Review of educational materials</a:t>
            </a:r>
          </a:p>
          <a:p>
            <a:pPr marL="171438" indent="-171438">
              <a:buFont typeface="Arial" pitchFamily="34" charset="0"/>
              <a:buChar char="•"/>
            </a:pPr>
            <a:r>
              <a:rPr lang="en-US" dirty="0"/>
              <a:t>Medical and health science student training (</a:t>
            </a:r>
            <a:r>
              <a:rPr lang="en-US" b="1" dirty="0"/>
              <a:t>e.g. Family Centered Experience) </a:t>
            </a:r>
          </a:p>
          <a:p>
            <a:pPr marL="171438" indent="-171438">
              <a:buFont typeface="Arial" pitchFamily="34" charset="0"/>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8703E-695A-46F4-8626-2F255B13089D}" type="slidenum">
              <a:rPr lang="en-US" smtClean="0"/>
              <a:pPr/>
              <a:t>22</a:t>
            </a:fld>
            <a:endParaRPr lang="en-US" dirty="0"/>
          </a:p>
        </p:txBody>
      </p:sp>
    </p:spTree>
    <p:extLst>
      <p:ext uri="{BB962C8B-B14F-4D97-AF65-F5344CB8AC3E}">
        <p14:creationId xmlns:p14="http://schemas.microsoft.com/office/powerpoint/2010/main" val="62881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1" y="8687406"/>
            <a:ext cx="2971799" cy="456595"/>
          </a:xfrm>
          <a:prstGeom prst="rect">
            <a:avLst/>
          </a:prstGeom>
          <a:noFill/>
          <a:ln w="12700">
            <a:noFill/>
            <a:miter lim="800000"/>
            <a:headEnd/>
            <a:tailEnd/>
          </a:ln>
        </p:spPr>
        <p:txBody>
          <a:bodyPr lIns="89940" tIns="44970" rIns="89940" bIns="44970" anchor="b"/>
          <a:lstStyle/>
          <a:p>
            <a:pPr algn="r"/>
            <a:fld id="{BB052931-990F-4212-A95F-A9340B72A53B}" type="slidenum">
              <a:rPr lang="en-US" sz="1200">
                <a:solidFill>
                  <a:prstClr val="black"/>
                </a:solidFill>
                <a:latin typeface="Times" pitchFamily="18" charset="0"/>
              </a:rPr>
              <a:pPr algn="r"/>
              <a:t>2</a:t>
            </a:fld>
            <a:endParaRPr lang="en-US" sz="1200">
              <a:solidFill>
                <a:prstClr val="black"/>
              </a:solidFill>
              <a:latin typeface="Times"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7A975-DA98-4E08-BEEC-D6C2D80F0B22}" type="slidenum">
              <a:rPr lang="en-US"/>
              <a:pPr/>
              <a:t>3</a:t>
            </a:fld>
            <a:endParaRPr lang="en-US" dirty="0"/>
          </a:p>
        </p:txBody>
      </p:sp>
      <p:sp>
        <p:nvSpPr>
          <p:cNvPr id="334850" name="Rectangle 2"/>
          <p:cNvSpPr>
            <a:spLocks noGrp="1" noRot="1" noChangeAspect="1" noChangeArrowheads="1" noTextEdit="1"/>
          </p:cNvSpPr>
          <p:nvPr>
            <p:ph type="sldImg"/>
          </p:nvPr>
        </p:nvSpPr>
        <p:spPr>
          <a:xfrm>
            <a:off x="1143000" y="684213"/>
            <a:ext cx="4572000" cy="3429000"/>
          </a:xfrm>
          <a:ln/>
        </p:spPr>
      </p:sp>
      <p:sp>
        <p:nvSpPr>
          <p:cNvPr id="334851" name="Rectangle 3"/>
          <p:cNvSpPr>
            <a:spLocks noGrp="1" noChangeArrowheads="1"/>
          </p:cNvSpPr>
          <p:nvPr>
            <p:ph type="body" idx="1"/>
          </p:nvPr>
        </p:nvSpPr>
        <p:spPr>
          <a:xfrm>
            <a:off x="914712" y="4344026"/>
            <a:ext cx="5028579" cy="4114487"/>
          </a:xfrm>
        </p:spPr>
        <p:txBody>
          <a:bodyPr/>
          <a:lstStyle/>
          <a:p>
            <a:r>
              <a:rPr lang="en-US" b="1" u="sng" dirty="0"/>
              <a:t>Six Aims of IOM Crossing the Quality Chasm Report</a:t>
            </a:r>
            <a:r>
              <a:rPr lang="en-US" dirty="0"/>
              <a:t> 1	</a:t>
            </a:r>
          </a:p>
          <a:p>
            <a:pPr lvl="1"/>
            <a:r>
              <a:rPr lang="en-US" dirty="0"/>
              <a:t>1 Crossing the Quality Chasm: A New Health System for the 21st Century.  Institute of Medicine, National Academy of Sciences. 2000.</a:t>
            </a:r>
          </a:p>
          <a:p>
            <a:endParaRPr lang="en-US" dirty="0"/>
          </a:p>
          <a:p>
            <a:r>
              <a:rPr lang="en-US" dirty="0"/>
              <a:t>Safe							</a:t>
            </a:r>
          </a:p>
          <a:p>
            <a:r>
              <a:rPr lang="en-US" dirty="0"/>
              <a:t>Effective</a:t>
            </a:r>
          </a:p>
          <a:p>
            <a:r>
              <a:rPr lang="en-US" dirty="0"/>
              <a:t>Patient-Centered</a:t>
            </a:r>
          </a:p>
          <a:p>
            <a:r>
              <a:rPr lang="en-US" dirty="0"/>
              <a:t>Timely</a:t>
            </a:r>
          </a:p>
          <a:p>
            <a:r>
              <a:rPr lang="en-US" dirty="0"/>
              <a:t>Efficient</a:t>
            </a:r>
          </a:p>
          <a:p>
            <a:r>
              <a:rPr lang="en-US" dirty="0"/>
              <a:t>Equitable</a:t>
            </a:r>
          </a:p>
          <a:p>
            <a:endParaRPr lang="en-US" dirty="0"/>
          </a:p>
          <a:p>
            <a:r>
              <a:rPr lang="en-US" b="1" u="sng" dirty="0"/>
              <a:t>Ten Rules of IOM Crossing the Quality Chasm Report		</a:t>
            </a:r>
          </a:p>
          <a:p>
            <a:endParaRPr lang="en-US" b="1" u="sng" dirty="0"/>
          </a:p>
          <a:p>
            <a:r>
              <a:rPr lang="en-US" dirty="0"/>
              <a:t> 1)    Care based on continuous healing relationships</a:t>
            </a:r>
          </a:p>
          <a:p>
            <a:r>
              <a:rPr lang="en-US" dirty="0"/>
              <a:t> 2)    Customization based on patient needs and values.</a:t>
            </a:r>
          </a:p>
          <a:p>
            <a:r>
              <a:rPr lang="en-US" dirty="0"/>
              <a:t> 3)    The patient as the source of control.</a:t>
            </a:r>
          </a:p>
          <a:p>
            <a:r>
              <a:rPr lang="en-US" dirty="0"/>
              <a:t> 4)    Shared knowledge and the free flow of information.</a:t>
            </a:r>
          </a:p>
          <a:p>
            <a:r>
              <a:rPr lang="en-US" dirty="0"/>
              <a:t> 5)    Evidence-based decision making.</a:t>
            </a:r>
          </a:p>
          <a:p>
            <a:r>
              <a:rPr lang="en-US" dirty="0"/>
              <a:t> 6)    Safety as a system property.</a:t>
            </a:r>
          </a:p>
          <a:p>
            <a:r>
              <a:rPr lang="en-US" dirty="0"/>
              <a:t> 7)    The need for transparency.</a:t>
            </a:r>
          </a:p>
          <a:p>
            <a:r>
              <a:rPr lang="en-US" dirty="0"/>
              <a:t> 8)    Antic </a:t>
            </a:r>
            <a:r>
              <a:rPr lang="en-US" dirty="0" err="1"/>
              <a:t>ipation</a:t>
            </a:r>
            <a:r>
              <a:rPr lang="en-US"/>
              <a:t> of needs.</a:t>
            </a:r>
          </a:p>
          <a:p>
            <a:r>
              <a:rPr lang="en-US"/>
              <a:t> 9)    Continuous decrease in waste.</a:t>
            </a:r>
          </a:p>
          <a:p>
            <a:r>
              <a:rPr lang="en-US"/>
              <a:t>10)   Cooperation among clinicians.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C66086-A812-4143-8042-3A9098909F68}" type="slidenum">
              <a:rPr lang="en-US"/>
              <a:pPr/>
              <a:t>6</a:t>
            </a:fld>
            <a:endParaRPr lang="en-US" dirty="0"/>
          </a:p>
        </p:txBody>
      </p:sp>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p:txBody>
          <a:bodyPr/>
          <a:lstStyle/>
          <a:p>
            <a:r>
              <a:rPr lang="en-US" dirty="0" smtClean="0"/>
              <a:t>Patient- and family-centered care is an approach to the planning, delivery, and evaluation of health care that is grounded in mutually beneficial partnerships among health care providers, patients, and families. It redefines the relationships in health care.</a:t>
            </a:r>
          </a:p>
          <a:p>
            <a:endParaRPr lang="en-US" dirty="0" smtClean="0"/>
          </a:p>
          <a:p>
            <a:r>
              <a:rPr lang="en-US" dirty="0" smtClean="0"/>
              <a:t>Patient- and family-centered practitioners recognize the vital role that families play in ensuring the health and well-being of infants, children, adolescents, and family members of all ages. They acknowledge that emotional, social, and developmental support are integral components of health care. They promote the health and well-being of individuals and families and restore dignity and control to them.</a:t>
            </a:r>
          </a:p>
          <a:p>
            <a:endParaRPr lang="en-US" dirty="0" smtClean="0"/>
          </a:p>
          <a:p>
            <a:r>
              <a:rPr lang="en-US" dirty="0" smtClean="0"/>
              <a:t>Patient- and family-centered care is an approach to health care that shapes policies, programs, facility design, and staff day-to-day interactions. It leads to better health outcomes and wiser allocation of resources, and greater patient and family satisfaction.</a:t>
            </a:r>
          </a:p>
          <a:p>
            <a:endParaRPr lang="en-US" dirty="0"/>
          </a:p>
        </p:txBody>
      </p:sp>
      <p:sp>
        <p:nvSpPr>
          <p:cNvPr id="528388" name="Slide Number Placeholder 3"/>
          <p:cNvSpPr txBox="1">
            <a:spLocks noGrp="1"/>
          </p:cNvSpPr>
          <p:nvPr/>
        </p:nvSpPr>
        <p:spPr bwMode="auto">
          <a:xfrm>
            <a:off x="3884853" y="8685236"/>
            <a:ext cx="2971593" cy="457200"/>
          </a:xfrm>
          <a:prstGeom prst="rect">
            <a:avLst/>
          </a:prstGeom>
          <a:noFill/>
          <a:ln w="9525">
            <a:noFill/>
            <a:miter lim="800000"/>
            <a:headEnd/>
            <a:tailEnd/>
          </a:ln>
        </p:spPr>
        <p:txBody>
          <a:bodyPr lIns="91426" tIns="45713" rIns="91426" bIns="45713" anchor="b"/>
          <a:lstStyle/>
          <a:p>
            <a:pPr algn="r" defTabSz="914952"/>
            <a:fld id="{4BF91C4A-68A1-4072-A90E-8DF97C42D7A2}" type="slidenum">
              <a:rPr lang="en-US" sz="1200"/>
              <a:pPr algn="r" defTabSz="914952"/>
              <a:t>6</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8661DC5-B98D-40A2-8159-C9A7AA5F4A47}" type="slidenum">
              <a:rPr lang="en-US" smtClean="0">
                <a:solidFill>
                  <a:prstClr val="black"/>
                </a:solidFill>
              </a:rPr>
              <a:pPr/>
              <a:t>9</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a:buNone/>
            </a:pPr>
            <a:r>
              <a:rPr lang="en-US" sz="1200" b="1" u="sng" dirty="0" smtClean="0"/>
              <a:t>Dignity and Respect</a:t>
            </a:r>
            <a:r>
              <a:rPr lang="en-US" sz="1200" b="0" dirty="0" smtClean="0">
                <a:solidFill>
                  <a:schemeClr val="tx1"/>
                </a:solidFill>
              </a:rPr>
              <a:t>.</a:t>
            </a:r>
            <a:r>
              <a:rPr lang="en-US" sz="1200" b="0" dirty="0" smtClean="0">
                <a:solidFill>
                  <a:srgbClr val="FFFF66"/>
                </a:solidFill>
              </a:rPr>
              <a:t> </a:t>
            </a:r>
            <a:r>
              <a:rPr lang="en-US" sz="1200" dirty="0" smtClean="0"/>
              <a:t>We </a:t>
            </a:r>
            <a:r>
              <a:rPr lang="en-US" sz="1200" b="0" dirty="0" smtClean="0"/>
              <a:t>listen to and honor patient and family perspectives and choices, incorporating their knowledge, values, beliefs and cultural backgrounds into the planning and delivery of care. </a:t>
            </a:r>
          </a:p>
          <a:p>
            <a:pPr>
              <a:buNone/>
            </a:pPr>
            <a:endParaRPr lang="en-US" sz="800" b="0" dirty="0" smtClean="0"/>
          </a:p>
          <a:p>
            <a:pPr>
              <a:buNone/>
            </a:pPr>
            <a:r>
              <a:rPr lang="en-US" sz="1200" b="1" u="sng" dirty="0" smtClean="0"/>
              <a:t>Information Sharing</a:t>
            </a:r>
            <a:r>
              <a:rPr lang="en-US" sz="1200" b="0" dirty="0" smtClean="0">
                <a:solidFill>
                  <a:schemeClr val="tx1"/>
                </a:solidFill>
              </a:rPr>
              <a:t>.</a:t>
            </a:r>
            <a:r>
              <a:rPr lang="en-US" sz="1200" b="0" dirty="0" smtClean="0"/>
              <a:t> We communicate and share complete, timely, accurate, and unbiased information in ways that are affirming and useful for patients and families to participate in care and decision-making.</a:t>
            </a:r>
          </a:p>
          <a:p>
            <a:pPr>
              <a:buNone/>
            </a:pPr>
            <a:r>
              <a:rPr lang="en-US" sz="1200" b="0" dirty="0" smtClean="0"/>
              <a:t> </a:t>
            </a:r>
          </a:p>
          <a:p>
            <a:pPr>
              <a:buNone/>
            </a:pPr>
            <a:r>
              <a:rPr lang="en-US" sz="1200" b="1" u="sng" dirty="0" smtClean="0"/>
              <a:t>Participation</a:t>
            </a:r>
            <a:r>
              <a:rPr lang="en-US" sz="1200" b="0" dirty="0" smtClean="0"/>
              <a:t>. Patients and families are encouraged and supported in participating in care and decision-making at the level they choose. </a:t>
            </a:r>
          </a:p>
          <a:p>
            <a:endParaRPr lang="en-US" sz="1200" b="0" dirty="0" smtClean="0"/>
          </a:p>
          <a:p>
            <a:pPr>
              <a:buNone/>
            </a:pPr>
            <a:r>
              <a:rPr lang="en-US" sz="1200" b="1" u="sng" dirty="0" smtClean="0"/>
              <a:t>Collaboration</a:t>
            </a:r>
            <a:r>
              <a:rPr lang="en-US" sz="1200" b="0" dirty="0" smtClean="0"/>
              <a:t>.</a:t>
            </a:r>
            <a:r>
              <a:rPr lang="en-US" sz="1200" b="1" dirty="0" smtClean="0"/>
              <a:t> </a:t>
            </a:r>
            <a:r>
              <a:rPr lang="en-US" sz="1200" dirty="0" smtClean="0"/>
              <a:t>Health care leaders collaborate with patients and families in policy and program development, implementation, and evaluation; in health care facility design; and in professional education, and the delivery of care. </a:t>
            </a:r>
          </a:p>
          <a:p>
            <a:pPr>
              <a:buNone/>
            </a:pPr>
            <a:endParaRPr lang="en-US" sz="1200" b="0" dirty="0" smtClean="0"/>
          </a:p>
          <a:p>
            <a:endParaRPr lang="en-US" sz="1200"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8661DC5-B98D-40A2-8159-C9A7AA5F4A47}"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6F6E55-4D96-4B80-BEFC-DC031FDAAC5B}"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228FFF-3BA2-4859-A767-06E8B13D807A}"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050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A26EE9-53B6-4119-A1D4-52D0D726E2F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E9CD569-4C89-4818-9F43-E3E504F0BFBE}"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F134F3-FC96-412E-BDA4-D07EBE5B640C}"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906713"/>
            <a:ext cx="8153400" cy="28844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533400" y="2286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bluebar.jpg"/>
          <p:cNvPicPr>
            <a:picLocks noChangeAspect="1"/>
          </p:cNvPicPr>
          <p:nvPr userDrawn="1"/>
        </p:nvPicPr>
        <p:blipFill>
          <a:blip r:embed="rId2"/>
          <a:stretch>
            <a:fillRect/>
          </a:stretch>
        </p:blipFill>
        <p:spPr>
          <a:xfrm>
            <a:off x="0" y="-76200"/>
            <a:ext cx="9144000" cy="1600200"/>
          </a:xfrm>
          <a:prstGeom prst="rect">
            <a:avLst/>
          </a:prstGeom>
        </p:spPr>
      </p:pic>
      <p:pic>
        <p:nvPicPr>
          <p:cNvPr id="6" name="Picture 5" descr="CVCyellow-bar.pdf"/>
          <p:cNvPicPr>
            <a:picLocks noChangeAspect="1"/>
          </p:cNvPicPr>
          <p:nvPr userDrawn="1"/>
        </p:nvPicPr>
        <p:blipFill>
          <a:blip r:embed="rId3"/>
          <a:stretch>
            <a:fillRect/>
          </a:stretch>
        </p:blipFill>
        <p:spPr>
          <a:xfrm>
            <a:off x="0" y="1524508"/>
            <a:ext cx="9144000" cy="100584"/>
          </a:xfrm>
          <a:prstGeom prst="rect">
            <a:avLst/>
          </a:prstGeom>
        </p:spPr>
      </p:pic>
      <p:pic>
        <p:nvPicPr>
          <p:cNvPr id="7" name="Picture 6" descr="bluebar.jpg"/>
          <p:cNvPicPr>
            <a:picLocks noChangeAspect="1"/>
          </p:cNvPicPr>
          <p:nvPr userDrawn="1"/>
        </p:nvPicPr>
        <p:blipFill>
          <a:blip r:embed="rId2"/>
          <a:stretch>
            <a:fillRect/>
          </a:stretch>
        </p:blipFill>
        <p:spPr>
          <a:xfrm>
            <a:off x="7659" y="6324600"/>
            <a:ext cx="9144000" cy="533400"/>
          </a:xfrm>
          <a:prstGeom prst="rect">
            <a:avLst/>
          </a:prstGeom>
        </p:spPr>
      </p:pic>
      <p:pic>
        <p:nvPicPr>
          <p:cNvPr id="8" name="Picture 7" descr="CVCyellow-bar.pdf"/>
          <p:cNvPicPr>
            <a:picLocks noChangeAspect="1"/>
          </p:cNvPicPr>
          <p:nvPr userDrawn="1"/>
        </p:nvPicPr>
        <p:blipFill>
          <a:blip r:embed="rId3"/>
          <a:stretch>
            <a:fillRect/>
          </a:stretch>
        </p:blipFill>
        <p:spPr>
          <a:xfrm>
            <a:off x="7659" y="6248400"/>
            <a:ext cx="9144000" cy="76200"/>
          </a:xfrm>
          <a:prstGeom prst="rect">
            <a:avLst/>
          </a:prstGeom>
        </p:spPr>
      </p:pic>
      <p:pic>
        <p:nvPicPr>
          <p:cNvPr id="9" name="Picture 8" descr="signature-stationery-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9600" y="6400800"/>
            <a:ext cx="4572000" cy="329184"/>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F134F3-FC96-412E-BDA4-D07EBE5B640C}"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A26EE9-53B6-4119-A1D4-52D0D726E2F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E9CD569-4C89-4818-9F43-E3E504F0BFBE}"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bluebar.jpg"/>
          <p:cNvPicPr>
            <a:picLocks noChangeAspect="1"/>
          </p:cNvPicPr>
          <p:nvPr/>
        </p:nvPicPr>
        <p:blipFill>
          <a:blip r:embed="rId2"/>
          <a:stretch>
            <a:fillRect/>
          </a:stretch>
        </p:blipFill>
        <p:spPr>
          <a:xfrm>
            <a:off x="0" y="-76200"/>
            <a:ext cx="9144000" cy="1600200"/>
          </a:xfrm>
          <a:prstGeom prst="rect">
            <a:avLst/>
          </a:prstGeom>
        </p:spPr>
      </p:pic>
      <p:pic>
        <p:nvPicPr>
          <p:cNvPr id="6" name="Picture 5" descr="CVCyellow-bar.pdf"/>
          <p:cNvPicPr>
            <a:picLocks noChangeAspect="1"/>
          </p:cNvPicPr>
          <p:nvPr/>
        </p:nvPicPr>
        <p:blipFill>
          <a:blip r:embed="rId3"/>
          <a:stretch>
            <a:fillRect/>
          </a:stretch>
        </p:blipFill>
        <p:spPr>
          <a:xfrm>
            <a:off x="0" y="1524508"/>
            <a:ext cx="9144000" cy="100584"/>
          </a:xfrm>
          <a:prstGeom prst="rect">
            <a:avLst/>
          </a:prstGeom>
        </p:spPr>
      </p:pic>
      <p:pic>
        <p:nvPicPr>
          <p:cNvPr id="7" name="Picture 6" descr="bluebar.jpg"/>
          <p:cNvPicPr>
            <a:picLocks noChangeAspect="1"/>
          </p:cNvPicPr>
          <p:nvPr/>
        </p:nvPicPr>
        <p:blipFill>
          <a:blip r:embed="rId2"/>
          <a:stretch>
            <a:fillRect/>
          </a:stretch>
        </p:blipFill>
        <p:spPr>
          <a:xfrm>
            <a:off x="7659" y="6324600"/>
            <a:ext cx="9144000" cy="533400"/>
          </a:xfrm>
          <a:prstGeom prst="rect">
            <a:avLst/>
          </a:prstGeom>
        </p:spPr>
      </p:pic>
      <p:pic>
        <p:nvPicPr>
          <p:cNvPr id="8" name="Picture 7" descr="CVCyellow-bar.pdf"/>
          <p:cNvPicPr>
            <a:picLocks noChangeAspect="1"/>
          </p:cNvPicPr>
          <p:nvPr/>
        </p:nvPicPr>
        <p:blipFill>
          <a:blip r:embed="rId3"/>
          <a:stretch>
            <a:fillRect/>
          </a:stretch>
        </p:blipFill>
        <p:spPr>
          <a:xfrm>
            <a:off x="7659" y="6248400"/>
            <a:ext cx="9144000" cy="76200"/>
          </a:xfrm>
          <a:prstGeom prst="rect">
            <a:avLst/>
          </a:prstGeom>
        </p:spPr>
      </p:pic>
      <p:pic>
        <p:nvPicPr>
          <p:cNvPr id="9" name="Picture 8" descr="signature-stationery-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6400800"/>
            <a:ext cx="4572000" cy="329184"/>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F134F3-FC96-412E-BDA4-D07EBE5B640C}"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A26EE9-53B6-4119-A1D4-52D0D726E2F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E9CD569-4C89-4818-9F43-E3E504F0BFB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bluebar.jpg"/>
          <p:cNvPicPr>
            <a:picLocks noChangeAspect="1"/>
          </p:cNvPicPr>
          <p:nvPr/>
        </p:nvPicPr>
        <p:blipFill>
          <a:blip r:embed="rId2"/>
          <a:stretch>
            <a:fillRect/>
          </a:stretch>
        </p:blipFill>
        <p:spPr>
          <a:xfrm>
            <a:off x="0" y="-76200"/>
            <a:ext cx="9144000" cy="1600200"/>
          </a:xfrm>
          <a:prstGeom prst="rect">
            <a:avLst/>
          </a:prstGeom>
        </p:spPr>
      </p:pic>
      <p:pic>
        <p:nvPicPr>
          <p:cNvPr id="6" name="Picture 5" descr="CVCyellow-bar.pdf"/>
          <p:cNvPicPr>
            <a:picLocks noChangeAspect="1"/>
          </p:cNvPicPr>
          <p:nvPr/>
        </p:nvPicPr>
        <p:blipFill>
          <a:blip r:embed="rId3"/>
          <a:stretch>
            <a:fillRect/>
          </a:stretch>
        </p:blipFill>
        <p:spPr>
          <a:xfrm>
            <a:off x="0" y="1524508"/>
            <a:ext cx="9144000" cy="100584"/>
          </a:xfrm>
          <a:prstGeom prst="rect">
            <a:avLst/>
          </a:prstGeom>
        </p:spPr>
      </p:pic>
      <p:pic>
        <p:nvPicPr>
          <p:cNvPr id="7" name="Picture 6" descr="bluebar.jpg"/>
          <p:cNvPicPr>
            <a:picLocks noChangeAspect="1"/>
          </p:cNvPicPr>
          <p:nvPr/>
        </p:nvPicPr>
        <p:blipFill>
          <a:blip r:embed="rId2"/>
          <a:stretch>
            <a:fillRect/>
          </a:stretch>
        </p:blipFill>
        <p:spPr>
          <a:xfrm>
            <a:off x="7659" y="6324600"/>
            <a:ext cx="9144000" cy="533400"/>
          </a:xfrm>
          <a:prstGeom prst="rect">
            <a:avLst/>
          </a:prstGeom>
        </p:spPr>
      </p:pic>
      <p:pic>
        <p:nvPicPr>
          <p:cNvPr id="8" name="Picture 7" descr="CVCyellow-bar.pdf"/>
          <p:cNvPicPr>
            <a:picLocks noChangeAspect="1"/>
          </p:cNvPicPr>
          <p:nvPr/>
        </p:nvPicPr>
        <p:blipFill>
          <a:blip r:embed="rId3"/>
          <a:stretch>
            <a:fillRect/>
          </a:stretch>
        </p:blipFill>
        <p:spPr>
          <a:xfrm>
            <a:off x="7659" y="6248400"/>
            <a:ext cx="9144000" cy="76200"/>
          </a:xfrm>
          <a:prstGeom prst="rect">
            <a:avLst/>
          </a:prstGeom>
        </p:spPr>
      </p:pic>
      <p:pic>
        <p:nvPicPr>
          <p:cNvPr id="9" name="Picture 8" descr="signature-stationery-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6400800"/>
            <a:ext cx="4572000" cy="3291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8562"/>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28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68562"/>
            <a:ext cx="40417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28801"/>
            <a:ext cx="5111750" cy="4267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672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828799"/>
            <a:ext cx="5486400" cy="28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76800"/>
            <a:ext cx="5486400" cy="1295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822960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25.xml"/><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theme" Target="../theme/theme11.xml"/><Relationship Id="rId4" Type="http://schemas.openxmlformats.org/officeDocument/2006/relationships/slideLayout" Target="../slideLayouts/slideLayout29.xml"/><Relationship Id="rId9"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2.xml"/><Relationship Id="rId16" Type="http://schemas.openxmlformats.org/officeDocument/2006/relationships/image" Target="../media/image4.pdf"/><Relationship Id="rId1" Type="http://schemas.openxmlformats.org/officeDocument/2006/relationships/slideLayout" Target="../slideLayouts/slideLayout14.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3.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3.xml"/><Relationship Id="rId16" Type="http://schemas.openxmlformats.org/officeDocument/2006/relationships/image" Target="../media/image4.pdf"/><Relationship Id="rId1" Type="http://schemas.openxmlformats.org/officeDocument/2006/relationships/slideLayout" Target="../slideLayouts/slideLayout15.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4.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4.xml"/><Relationship Id="rId16" Type="http://schemas.openxmlformats.org/officeDocument/2006/relationships/image" Target="../media/image4.pdf"/><Relationship Id="rId1" Type="http://schemas.openxmlformats.org/officeDocument/2006/relationships/slideLayout" Target="../slideLayouts/slideLayout16.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5.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5.xml"/><Relationship Id="rId16" Type="http://schemas.openxmlformats.org/officeDocument/2006/relationships/image" Target="../media/image4.pdf"/><Relationship Id="rId1" Type="http://schemas.openxmlformats.org/officeDocument/2006/relationships/slideLayout" Target="../slideLayouts/slideLayout17.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6.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6.xml"/><Relationship Id="rId16" Type="http://schemas.openxmlformats.org/officeDocument/2006/relationships/image" Target="../media/image4.pdf"/><Relationship Id="rId1" Type="http://schemas.openxmlformats.org/officeDocument/2006/relationships/slideLayout" Target="../slideLayouts/slideLayout18.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7.xml.rels><?xml version="1.0" encoding="UTF-8" standalone="yes"?>
<Relationships xmlns="http://schemas.openxmlformats.org/package/2006/relationships"><Relationship Id="rId18" Type="http://schemas.openxmlformats.org/officeDocument/2006/relationships/image" Target="../media/image8.pdf"/><Relationship Id="rId17" Type="http://schemas.openxmlformats.org/officeDocument/2006/relationships/image" Target="../media/image5.png"/><Relationship Id="rId2" Type="http://schemas.openxmlformats.org/officeDocument/2006/relationships/theme" Target="../theme/theme7.xml"/><Relationship Id="rId16" Type="http://schemas.openxmlformats.org/officeDocument/2006/relationships/image" Target="../media/image4.pdf"/><Relationship Id="rId1" Type="http://schemas.openxmlformats.org/officeDocument/2006/relationships/slideLayout" Target="../slideLayouts/slideLayout19.xml"/><Relationship Id="rId15" Type="http://schemas.openxmlformats.org/officeDocument/2006/relationships/image" Target="../media/image4.png"/><Relationship Id="rId19" Type="http://schemas.openxmlformats.org/officeDocument/2006/relationships/image" Target="../media/image6.png"/><Relationship Id="rId14" Type="http://schemas.openxmlformats.org/officeDocument/2006/relationships/image" Target="../media/image3.pd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luebar.jpg"/>
          <p:cNvPicPr>
            <a:picLocks noChangeAspect="1"/>
          </p:cNvPicPr>
          <p:nvPr userDrawn="1"/>
        </p:nvPicPr>
        <p:blipFill>
          <a:blip r:embed="rId15"/>
          <a:stretch>
            <a:fillRect/>
          </a:stretch>
        </p:blipFill>
        <p:spPr>
          <a:xfrm>
            <a:off x="0" y="0"/>
            <a:ext cx="9144000" cy="1600200"/>
          </a:xfrm>
          <a:prstGeom prst="rect">
            <a:avLst/>
          </a:prstGeom>
        </p:spPr>
      </p:pic>
      <p:pic>
        <p:nvPicPr>
          <p:cNvPr id="8" name="Picture 7" descr="CVCyellow-bar.pdf"/>
          <p:cNvPicPr>
            <a:picLocks noChangeAspect="1"/>
          </p:cNvPicPr>
          <p:nvPr userDrawn="1"/>
        </p:nvPicPr>
        <p:blipFill>
          <a:blip r:embed="rId16"/>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pPr/>
              <a:t>‹#›</a:t>
            </a:fld>
            <a:endParaRPr lang="en-US"/>
          </a:p>
        </p:txBody>
      </p:sp>
      <p:pic>
        <p:nvPicPr>
          <p:cNvPr id="10" name="Picture 9" descr="CVClogo-horiz-maize-ppt.pdf"/>
          <p:cNvPicPr>
            <a:picLocks noChangeAspect="1"/>
          </p:cNvPicPr>
          <p:nvPr userDrawn="1"/>
        </p:nvPicPr>
        <p:blipFill>
          <a:blip r:embed="rId17"/>
          <a:stretch>
            <a:fillRect/>
          </a:stretch>
        </p:blipFill>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475" t="-297" r="7207" b="297"/>
          <a:stretch/>
        </p:blipFill>
        <p:spPr>
          <a:xfrm>
            <a:off x="3276600" y="1600201"/>
            <a:ext cx="5867400" cy="4648200"/>
          </a:xfrm>
          <a:prstGeom prst="rect">
            <a:avLst/>
          </a:prstGeom>
        </p:spPr>
      </p:pic>
      <p:pic>
        <p:nvPicPr>
          <p:cNvPr id="11" name="Picture 10" descr="bluebar.jpg"/>
          <p:cNvPicPr>
            <a:picLocks noChangeAspect="1"/>
          </p:cNvPicPr>
          <p:nvPr/>
        </p:nvPicPr>
        <p:blipFill>
          <a:blip r:embed="rId7"/>
          <a:stretch>
            <a:fillRect/>
          </a:stretch>
        </p:blipFill>
        <p:spPr>
          <a:xfrm>
            <a:off x="0" y="-76200"/>
            <a:ext cx="9144000" cy="1600200"/>
          </a:xfrm>
          <a:prstGeom prst="rect">
            <a:avLst/>
          </a:prstGeom>
        </p:spPr>
      </p:pic>
      <p:pic>
        <p:nvPicPr>
          <p:cNvPr id="8" name="Picture 7" descr="CVCyellow-bar.pdf"/>
          <p:cNvPicPr>
            <a:picLocks noChangeAspect="1"/>
          </p:cNvPicPr>
          <p:nvPr/>
        </p:nvPicPr>
        <p:blipFill>
          <a:blip r:embed="rId8"/>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8C437-3CB6-4F2F-A55F-CB982466E00C}"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6552A-49EC-49BB-A6FF-6FE4E59DE050}" type="slidenum">
              <a:rPr lang="en-US" smtClean="0"/>
              <a:pPr/>
              <a:t>‹#›</a:t>
            </a:fld>
            <a:endParaRPr lang="en-US"/>
          </a:p>
        </p:txBody>
      </p:sp>
      <p:pic>
        <p:nvPicPr>
          <p:cNvPr id="12" name="Picture 11" descr="bluebar.jpg"/>
          <p:cNvPicPr>
            <a:picLocks noChangeAspect="1"/>
          </p:cNvPicPr>
          <p:nvPr/>
        </p:nvPicPr>
        <p:blipFill>
          <a:blip r:embed="rId7"/>
          <a:stretch>
            <a:fillRect/>
          </a:stretch>
        </p:blipFill>
        <p:spPr>
          <a:xfrm>
            <a:off x="7659" y="6324600"/>
            <a:ext cx="9144000" cy="533400"/>
          </a:xfrm>
          <a:prstGeom prst="rect">
            <a:avLst/>
          </a:prstGeom>
        </p:spPr>
      </p:pic>
      <p:pic>
        <p:nvPicPr>
          <p:cNvPr id="13" name="Picture 12" descr="CVCyellow-bar.pdf"/>
          <p:cNvPicPr>
            <a:picLocks noChangeAspect="1"/>
          </p:cNvPicPr>
          <p:nvPr/>
        </p:nvPicPr>
        <p:blipFill>
          <a:blip r:embed="rId8"/>
          <a:stretch>
            <a:fillRect/>
          </a:stretch>
        </p:blipFill>
        <p:spPr>
          <a:xfrm>
            <a:off x="7659" y="6248400"/>
            <a:ext cx="9144000" cy="76200"/>
          </a:xfrm>
          <a:prstGeom prst="rect">
            <a:avLst/>
          </a:prstGeom>
        </p:spPr>
      </p:pic>
      <p:pic>
        <p:nvPicPr>
          <p:cNvPr id="14" name="Picture 13" descr="signature-stationery-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6400800"/>
            <a:ext cx="4419600" cy="318211"/>
          </a:xfrm>
          <a:prstGeom prst="rect">
            <a:avLst/>
          </a:prstGeom>
        </p:spPr>
      </p:pic>
    </p:spTree>
    <p:extLst>
      <p:ext uri="{BB962C8B-B14F-4D97-AF65-F5344CB8AC3E}">
        <p14:creationId xmlns:p14="http://schemas.microsoft.com/office/powerpoint/2010/main" val="5408734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475" t="-297" r="7207" b="297"/>
          <a:stretch/>
        </p:blipFill>
        <p:spPr>
          <a:xfrm>
            <a:off x="3276600" y="1600201"/>
            <a:ext cx="5867400" cy="4648200"/>
          </a:xfrm>
          <a:prstGeom prst="rect">
            <a:avLst/>
          </a:prstGeom>
        </p:spPr>
      </p:pic>
      <p:pic>
        <p:nvPicPr>
          <p:cNvPr id="11" name="Picture 10" descr="bluebar.jpg"/>
          <p:cNvPicPr>
            <a:picLocks noChangeAspect="1"/>
          </p:cNvPicPr>
          <p:nvPr/>
        </p:nvPicPr>
        <p:blipFill>
          <a:blip r:embed="rId7"/>
          <a:stretch>
            <a:fillRect/>
          </a:stretch>
        </p:blipFill>
        <p:spPr>
          <a:xfrm>
            <a:off x="0" y="-76200"/>
            <a:ext cx="9144000" cy="1600200"/>
          </a:xfrm>
          <a:prstGeom prst="rect">
            <a:avLst/>
          </a:prstGeom>
        </p:spPr>
      </p:pic>
      <p:pic>
        <p:nvPicPr>
          <p:cNvPr id="8" name="Picture 7" descr="CVCyellow-bar.pdf"/>
          <p:cNvPicPr>
            <a:picLocks noChangeAspect="1"/>
          </p:cNvPicPr>
          <p:nvPr/>
        </p:nvPicPr>
        <p:blipFill>
          <a:blip r:embed="rId8"/>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8C437-3CB6-4F2F-A55F-CB982466E00C}"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6552A-49EC-49BB-A6FF-6FE4E59DE050}" type="slidenum">
              <a:rPr lang="en-US" smtClean="0"/>
              <a:pPr/>
              <a:t>‹#›</a:t>
            </a:fld>
            <a:endParaRPr lang="en-US"/>
          </a:p>
        </p:txBody>
      </p:sp>
      <p:pic>
        <p:nvPicPr>
          <p:cNvPr id="12" name="Picture 11" descr="bluebar.jpg"/>
          <p:cNvPicPr>
            <a:picLocks noChangeAspect="1"/>
          </p:cNvPicPr>
          <p:nvPr/>
        </p:nvPicPr>
        <p:blipFill>
          <a:blip r:embed="rId7"/>
          <a:stretch>
            <a:fillRect/>
          </a:stretch>
        </p:blipFill>
        <p:spPr>
          <a:xfrm>
            <a:off x="7659" y="6324600"/>
            <a:ext cx="9144000" cy="533400"/>
          </a:xfrm>
          <a:prstGeom prst="rect">
            <a:avLst/>
          </a:prstGeom>
        </p:spPr>
      </p:pic>
      <p:pic>
        <p:nvPicPr>
          <p:cNvPr id="13" name="Picture 12" descr="CVCyellow-bar.pdf"/>
          <p:cNvPicPr>
            <a:picLocks noChangeAspect="1"/>
          </p:cNvPicPr>
          <p:nvPr/>
        </p:nvPicPr>
        <p:blipFill>
          <a:blip r:embed="rId8"/>
          <a:stretch>
            <a:fillRect/>
          </a:stretch>
        </p:blipFill>
        <p:spPr>
          <a:xfrm>
            <a:off x="7659" y="6248400"/>
            <a:ext cx="9144000" cy="76200"/>
          </a:xfrm>
          <a:prstGeom prst="rect">
            <a:avLst/>
          </a:prstGeom>
        </p:spPr>
      </p:pic>
      <p:pic>
        <p:nvPicPr>
          <p:cNvPr id="14" name="Picture 13" descr="signature-stationery-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6400800"/>
            <a:ext cx="4419600" cy="318211"/>
          </a:xfrm>
          <a:prstGeom prst="rect">
            <a:avLst/>
          </a:prstGeom>
        </p:spPr>
      </p:pic>
    </p:spTree>
    <p:extLst>
      <p:ext uri="{BB962C8B-B14F-4D97-AF65-F5344CB8AC3E}">
        <p14:creationId xmlns:p14="http://schemas.microsoft.com/office/powerpoint/2010/main" val="3967834065"/>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475" t="-297" r="7207" b="297"/>
          <a:stretch/>
        </p:blipFill>
        <p:spPr>
          <a:xfrm>
            <a:off x="3276600" y="1600201"/>
            <a:ext cx="5867400" cy="4648200"/>
          </a:xfrm>
          <a:prstGeom prst="rect">
            <a:avLst/>
          </a:prstGeom>
        </p:spPr>
      </p:pic>
      <p:pic>
        <p:nvPicPr>
          <p:cNvPr id="11" name="Picture 10" descr="bluebar.jpg"/>
          <p:cNvPicPr>
            <a:picLocks noChangeAspect="1"/>
          </p:cNvPicPr>
          <p:nvPr/>
        </p:nvPicPr>
        <p:blipFill>
          <a:blip r:embed="rId4"/>
          <a:stretch>
            <a:fillRect/>
          </a:stretch>
        </p:blipFill>
        <p:spPr>
          <a:xfrm>
            <a:off x="0" y="-76200"/>
            <a:ext cx="9144000" cy="1600200"/>
          </a:xfrm>
          <a:prstGeom prst="rect">
            <a:avLst/>
          </a:prstGeom>
        </p:spPr>
      </p:pic>
      <p:pic>
        <p:nvPicPr>
          <p:cNvPr id="8" name="Picture 7" descr="CVCyellow-bar.pdf"/>
          <p:cNvPicPr>
            <a:picLocks noChangeAspect="1"/>
          </p:cNvPicPr>
          <p:nvPr/>
        </p:nvPicPr>
        <p:blipFill>
          <a:blip r:embed="rId5"/>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pPr/>
              <a:t>‹#›</a:t>
            </a:fld>
            <a:endParaRPr lang="en-US"/>
          </a:p>
        </p:txBody>
      </p:sp>
      <p:pic>
        <p:nvPicPr>
          <p:cNvPr id="12" name="Picture 11" descr="bluebar.jpg"/>
          <p:cNvPicPr>
            <a:picLocks noChangeAspect="1"/>
          </p:cNvPicPr>
          <p:nvPr/>
        </p:nvPicPr>
        <p:blipFill>
          <a:blip r:embed="rId4"/>
          <a:stretch>
            <a:fillRect/>
          </a:stretch>
        </p:blipFill>
        <p:spPr>
          <a:xfrm>
            <a:off x="7659" y="6324600"/>
            <a:ext cx="9144000" cy="533400"/>
          </a:xfrm>
          <a:prstGeom prst="rect">
            <a:avLst/>
          </a:prstGeom>
        </p:spPr>
      </p:pic>
      <p:pic>
        <p:nvPicPr>
          <p:cNvPr id="13" name="Picture 12" descr="CVCyellow-bar.pdf"/>
          <p:cNvPicPr>
            <a:picLocks noChangeAspect="1"/>
          </p:cNvPicPr>
          <p:nvPr/>
        </p:nvPicPr>
        <p:blipFill>
          <a:blip r:embed="rId5"/>
          <a:stretch>
            <a:fillRect/>
          </a:stretch>
        </p:blipFill>
        <p:spPr>
          <a:xfrm>
            <a:off x="7659" y="6248400"/>
            <a:ext cx="9144000" cy="76200"/>
          </a:xfrm>
          <a:prstGeom prst="rect">
            <a:avLst/>
          </a:prstGeom>
        </p:spPr>
      </p:pic>
      <p:pic>
        <p:nvPicPr>
          <p:cNvPr id="14" name="Picture 13" descr="signature-stationery-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6400800"/>
            <a:ext cx="4419600" cy="318211"/>
          </a:xfrm>
          <a:prstGeom prst="rect">
            <a:avLst/>
          </a:prstGeom>
        </p:spPr>
      </p:pic>
    </p:spTree>
    <p:extLst>
      <p:ext uri="{BB962C8B-B14F-4D97-AF65-F5344CB8AC3E}">
        <p14:creationId xmlns:p14="http://schemas.microsoft.com/office/powerpoint/2010/main" val="2900795810"/>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VCblue-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0" y="0"/>
            <a:ext cx="9144000" cy="1600200"/>
          </a:xfrm>
          <a:prstGeom prst="rect">
            <a:avLst/>
          </a:prstGeom>
        </p:spPr>
      </p:pic>
      <p:pic>
        <p:nvPicPr>
          <p:cNvPr id="8" name="Picture 7" descr="CVCyellow-ba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0" y="1524000"/>
            <a:ext cx="9144000" cy="101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VClogo-horiz-maize-ppt.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0" y="6172200"/>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5" t="-297" r="7207" b="297"/>
          <a:stretch/>
        </p:blipFill>
        <p:spPr>
          <a:xfrm>
            <a:off x="3276600" y="1600201"/>
            <a:ext cx="5867400" cy="4648200"/>
          </a:xfrm>
          <a:prstGeom prst="rect">
            <a:avLst/>
          </a:prstGeom>
        </p:spPr>
      </p:pic>
      <p:pic>
        <p:nvPicPr>
          <p:cNvPr id="11" name="Picture 10" descr="bluebar.jpg"/>
          <p:cNvPicPr>
            <a:picLocks noChangeAspect="1"/>
          </p:cNvPicPr>
          <p:nvPr userDrawn="1"/>
        </p:nvPicPr>
        <p:blipFill>
          <a:blip r:embed="rId4"/>
          <a:stretch>
            <a:fillRect/>
          </a:stretch>
        </p:blipFill>
        <p:spPr>
          <a:xfrm>
            <a:off x="0" y="-76200"/>
            <a:ext cx="9144000" cy="1600200"/>
          </a:xfrm>
          <a:prstGeom prst="rect">
            <a:avLst/>
          </a:prstGeom>
        </p:spPr>
      </p:pic>
      <p:pic>
        <p:nvPicPr>
          <p:cNvPr id="8" name="Picture 7" descr="CVCyellow-bar.pdf"/>
          <p:cNvPicPr>
            <a:picLocks noChangeAspect="1"/>
          </p:cNvPicPr>
          <p:nvPr userDrawn="1"/>
        </p:nvPicPr>
        <p:blipFill>
          <a:blip r:embed="rId5"/>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2" name="Picture 11" descr="bluebar.jpg"/>
          <p:cNvPicPr>
            <a:picLocks noChangeAspect="1"/>
          </p:cNvPicPr>
          <p:nvPr userDrawn="1"/>
        </p:nvPicPr>
        <p:blipFill>
          <a:blip r:embed="rId4"/>
          <a:stretch>
            <a:fillRect/>
          </a:stretch>
        </p:blipFill>
        <p:spPr>
          <a:xfrm>
            <a:off x="7659" y="6324600"/>
            <a:ext cx="9144000" cy="533400"/>
          </a:xfrm>
          <a:prstGeom prst="rect">
            <a:avLst/>
          </a:prstGeom>
        </p:spPr>
      </p:pic>
      <p:pic>
        <p:nvPicPr>
          <p:cNvPr id="13" name="Picture 12" descr="CVCyellow-bar.pdf"/>
          <p:cNvPicPr>
            <a:picLocks noChangeAspect="1"/>
          </p:cNvPicPr>
          <p:nvPr userDrawn="1"/>
        </p:nvPicPr>
        <p:blipFill>
          <a:blip r:embed="rId5"/>
          <a:stretch>
            <a:fillRect/>
          </a:stretch>
        </p:blipFill>
        <p:spPr>
          <a:xfrm>
            <a:off x="7659" y="6248400"/>
            <a:ext cx="9144000" cy="76200"/>
          </a:xfrm>
          <a:prstGeom prst="rect">
            <a:avLst/>
          </a:prstGeom>
        </p:spPr>
      </p:pic>
      <p:pic>
        <p:nvPicPr>
          <p:cNvPr id="14" name="Picture 13" descr="signature-stationery-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0" y="6400800"/>
            <a:ext cx="4419600" cy="31821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5" t="-297" r="7207" b="297"/>
          <a:stretch/>
        </p:blipFill>
        <p:spPr>
          <a:xfrm>
            <a:off x="3276600" y="1600201"/>
            <a:ext cx="5867400" cy="4648200"/>
          </a:xfrm>
          <a:prstGeom prst="rect">
            <a:avLst/>
          </a:prstGeom>
        </p:spPr>
      </p:pic>
      <p:pic>
        <p:nvPicPr>
          <p:cNvPr id="11" name="Picture 10" descr="bluebar.jpg"/>
          <p:cNvPicPr>
            <a:picLocks noChangeAspect="1"/>
          </p:cNvPicPr>
          <p:nvPr userDrawn="1"/>
        </p:nvPicPr>
        <p:blipFill>
          <a:blip r:embed="rId4"/>
          <a:stretch>
            <a:fillRect/>
          </a:stretch>
        </p:blipFill>
        <p:spPr>
          <a:xfrm>
            <a:off x="0" y="-76200"/>
            <a:ext cx="9144000" cy="1600200"/>
          </a:xfrm>
          <a:prstGeom prst="rect">
            <a:avLst/>
          </a:prstGeom>
        </p:spPr>
      </p:pic>
      <p:pic>
        <p:nvPicPr>
          <p:cNvPr id="8" name="Picture 7" descr="CVCyellow-bar.pdf"/>
          <p:cNvPicPr>
            <a:picLocks noChangeAspect="1"/>
          </p:cNvPicPr>
          <p:nvPr userDrawn="1"/>
        </p:nvPicPr>
        <p:blipFill>
          <a:blip r:embed="rId5"/>
          <a:stretch>
            <a:fillRect/>
          </a:stretch>
        </p:blipFill>
        <p:spPr>
          <a:xfrm>
            <a:off x="0" y="1524508"/>
            <a:ext cx="9144000" cy="1005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5D02-B492-4741-832D-D6CF788933A6}"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49F-BCF3-A64B-BA1B-F0E19EE7659A}" type="slidenum">
              <a:rPr lang="en-US" smtClean="0">
                <a:solidFill>
                  <a:prstClr val="black">
                    <a:tint val="75000"/>
                  </a:prstClr>
                </a:solidFill>
              </a:rPr>
              <a:pPr/>
              <a:t>‹#›</a:t>
            </a:fld>
            <a:endParaRPr lang="en-US">
              <a:solidFill>
                <a:prstClr val="black">
                  <a:tint val="75000"/>
                </a:prstClr>
              </a:solidFill>
            </a:endParaRPr>
          </a:p>
        </p:txBody>
      </p:sp>
      <p:pic>
        <p:nvPicPr>
          <p:cNvPr id="12" name="Picture 11" descr="bluebar.jpg"/>
          <p:cNvPicPr>
            <a:picLocks noChangeAspect="1"/>
          </p:cNvPicPr>
          <p:nvPr userDrawn="1"/>
        </p:nvPicPr>
        <p:blipFill>
          <a:blip r:embed="rId4"/>
          <a:stretch>
            <a:fillRect/>
          </a:stretch>
        </p:blipFill>
        <p:spPr>
          <a:xfrm>
            <a:off x="7659" y="6324600"/>
            <a:ext cx="9144000" cy="533400"/>
          </a:xfrm>
          <a:prstGeom prst="rect">
            <a:avLst/>
          </a:prstGeom>
        </p:spPr>
      </p:pic>
      <p:pic>
        <p:nvPicPr>
          <p:cNvPr id="13" name="Picture 12" descr="CVCyellow-bar.pdf"/>
          <p:cNvPicPr>
            <a:picLocks noChangeAspect="1"/>
          </p:cNvPicPr>
          <p:nvPr userDrawn="1"/>
        </p:nvPicPr>
        <p:blipFill>
          <a:blip r:embed="rId5"/>
          <a:stretch>
            <a:fillRect/>
          </a:stretch>
        </p:blipFill>
        <p:spPr>
          <a:xfrm>
            <a:off x="7659" y="6248400"/>
            <a:ext cx="9144000" cy="76200"/>
          </a:xfrm>
          <a:prstGeom prst="rect">
            <a:avLst/>
          </a:prstGeom>
        </p:spPr>
      </p:pic>
      <p:pic>
        <p:nvPicPr>
          <p:cNvPr id="14" name="Picture 13" descr="signature-stationery-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0" y="6400800"/>
            <a:ext cx="4419600" cy="318211"/>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pcori.org/"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28.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2362200"/>
            <a:ext cx="6705600" cy="1470025"/>
          </a:xfrm>
        </p:spPr>
        <p:txBody>
          <a:bodyPr>
            <a:normAutofit fontScale="90000"/>
          </a:bodyPr>
          <a:lstStyle/>
          <a:p>
            <a:pPr algn="l">
              <a:spcBef>
                <a:spcPts val="600"/>
              </a:spcBef>
            </a:pPr>
            <a:r>
              <a:rPr lang="en-US" sz="4000" i="1" dirty="0" smtClean="0">
                <a:solidFill>
                  <a:schemeClr val="tx1"/>
                </a:solidFill>
              </a:rPr>
              <a:t>Creating the Ideal </a:t>
            </a:r>
            <a:br>
              <a:rPr lang="en-US" sz="4000" i="1" dirty="0" smtClean="0">
                <a:solidFill>
                  <a:schemeClr val="tx1"/>
                </a:solidFill>
              </a:rPr>
            </a:br>
            <a:r>
              <a:rPr lang="en-US" sz="4000" i="1" dirty="0" smtClean="0">
                <a:solidFill>
                  <a:schemeClr val="tx1"/>
                </a:solidFill>
              </a:rPr>
              <a:t>Patient Care Experience</a:t>
            </a:r>
            <a:r>
              <a:rPr lang="en-US" sz="3600" i="1" dirty="0" smtClean="0">
                <a:solidFill>
                  <a:schemeClr val="tx1"/>
                </a:solidFill>
              </a:rPr>
              <a:t/>
            </a:r>
            <a:br>
              <a:rPr lang="en-US" sz="3600" i="1" dirty="0" smtClean="0">
                <a:solidFill>
                  <a:schemeClr val="tx1"/>
                </a:solidFill>
              </a:rPr>
            </a:br>
            <a:r>
              <a:rPr lang="en-US" sz="2000" dirty="0" smtClean="0">
                <a:solidFill>
                  <a:schemeClr val="tx1"/>
                </a:solidFill>
              </a:rPr>
              <a:t/>
            </a:r>
            <a:br>
              <a:rPr lang="en-US" sz="2000" dirty="0" smtClean="0">
                <a:solidFill>
                  <a:schemeClr val="tx1"/>
                </a:solidFill>
              </a:rPr>
            </a:br>
            <a:r>
              <a:rPr lang="en-US" sz="3100" dirty="0" smtClean="0">
                <a:solidFill>
                  <a:schemeClr val="tx1"/>
                </a:solidFill>
              </a:rPr>
              <a:t>Michigan Society for Healthcare </a:t>
            </a:r>
            <a:br>
              <a:rPr lang="en-US" sz="3100" dirty="0" smtClean="0">
                <a:solidFill>
                  <a:schemeClr val="tx1"/>
                </a:solidFill>
              </a:rPr>
            </a:br>
            <a:r>
              <a:rPr lang="en-US" sz="3100" dirty="0" smtClean="0">
                <a:solidFill>
                  <a:schemeClr val="tx1"/>
                </a:solidFill>
              </a:rPr>
              <a:t>Planning and Marketing</a:t>
            </a:r>
            <a:endParaRPr lang="en-US" sz="3100" dirty="0">
              <a:solidFill>
                <a:schemeClr val="tx1"/>
              </a:solidFill>
            </a:endParaRPr>
          </a:p>
        </p:txBody>
      </p:sp>
      <p:sp>
        <p:nvSpPr>
          <p:cNvPr id="9219" name="Rectangle 3"/>
          <p:cNvSpPr>
            <a:spLocks noGrp="1" noChangeArrowheads="1"/>
          </p:cNvSpPr>
          <p:nvPr>
            <p:ph type="subTitle" idx="1"/>
          </p:nvPr>
        </p:nvSpPr>
        <p:spPr>
          <a:xfrm>
            <a:off x="381000" y="4800600"/>
            <a:ext cx="5181600" cy="2819400"/>
          </a:xfrm>
        </p:spPr>
        <p:txBody>
          <a:bodyPr>
            <a:normAutofit/>
          </a:bodyPr>
          <a:lstStyle/>
          <a:p>
            <a:pPr algn="l">
              <a:spcBef>
                <a:spcPts val="0"/>
              </a:spcBef>
            </a:pPr>
            <a:r>
              <a:rPr lang="en-US" sz="2000" dirty="0" smtClean="0"/>
              <a:t>Spring Conference</a:t>
            </a:r>
          </a:p>
          <a:p>
            <a:pPr algn="l">
              <a:spcBef>
                <a:spcPts val="0"/>
              </a:spcBef>
            </a:pPr>
            <a:r>
              <a:rPr lang="en-US" sz="2000" dirty="0" smtClean="0"/>
              <a:t>May 6, 2016</a:t>
            </a:r>
            <a:endParaRPr lang="en-US" sz="2000" dirty="0"/>
          </a:p>
          <a:p>
            <a:pPr algn="l">
              <a:spcBef>
                <a:spcPts val="0"/>
              </a:spcBef>
            </a:pPr>
            <a:endParaRPr lang="en-US" sz="2400" dirty="0">
              <a:solidFill>
                <a:srgbClr val="15224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457200"/>
            <a:ext cx="7450667" cy="558800"/>
          </a:xfrm>
        </p:spPr>
        <p:txBody>
          <a:bodyPr>
            <a:noAutofit/>
          </a:bodyPr>
          <a:lstStyle/>
          <a:p>
            <a:pPr algn="l"/>
            <a:r>
              <a:rPr lang="en-US" sz="3600" dirty="0" smtClean="0">
                <a:solidFill>
                  <a:srgbClr val="FDB945"/>
                </a:solidFill>
              </a:rPr>
              <a:t>Patient Family Centered Care </a:t>
            </a:r>
            <a:br>
              <a:rPr lang="en-US" sz="3600" dirty="0" smtClean="0">
                <a:solidFill>
                  <a:srgbClr val="FDB945"/>
                </a:solidFill>
              </a:rPr>
            </a:br>
            <a:r>
              <a:rPr lang="en-US" sz="3600" dirty="0" smtClean="0">
                <a:solidFill>
                  <a:srgbClr val="FDB945"/>
                </a:solidFill>
              </a:rPr>
              <a:t>Key Principles</a:t>
            </a:r>
            <a:endParaRPr lang="en-US" sz="3600" i="0" dirty="0" smtClean="0">
              <a:solidFill>
                <a:srgbClr val="FDB945"/>
              </a:solidFill>
            </a:endParaRPr>
          </a:p>
        </p:txBody>
      </p:sp>
      <p:sp>
        <p:nvSpPr>
          <p:cNvPr id="10243" name="Rectangle 3"/>
          <p:cNvSpPr>
            <a:spLocks noGrp="1" noChangeArrowheads="1"/>
          </p:cNvSpPr>
          <p:nvPr>
            <p:ph idx="1"/>
          </p:nvPr>
        </p:nvSpPr>
        <p:spPr/>
        <p:txBody>
          <a:bodyPr>
            <a:normAutofit lnSpcReduction="10000"/>
          </a:bodyPr>
          <a:lstStyle/>
          <a:p>
            <a:pPr>
              <a:buNone/>
            </a:pPr>
            <a:r>
              <a:rPr lang="en-US" sz="2400" b="1" u="sng" dirty="0" smtClean="0"/>
              <a:t>Dignity and Respect</a:t>
            </a:r>
            <a:r>
              <a:rPr lang="en-US" sz="2400" b="0" dirty="0" smtClean="0">
                <a:solidFill>
                  <a:schemeClr val="tx1"/>
                </a:solidFill>
              </a:rPr>
              <a:t>.</a:t>
            </a:r>
            <a:r>
              <a:rPr lang="en-US" sz="2400" b="0" dirty="0" smtClean="0">
                <a:solidFill>
                  <a:srgbClr val="FFFF66"/>
                </a:solidFill>
              </a:rPr>
              <a:t> </a:t>
            </a:r>
            <a:r>
              <a:rPr lang="en-US" sz="2400" b="0" dirty="0" smtClean="0"/>
              <a:t>Health care practitioners listen to and honor patient and family perspectives and choices. Patient and family knowledge, values, beliefs and cultural backgrounds are incorporated into the planning and delivery of care. </a:t>
            </a:r>
          </a:p>
          <a:p>
            <a:pPr>
              <a:buNone/>
            </a:pPr>
            <a:endParaRPr lang="en-US" sz="1100" b="0" dirty="0" smtClean="0"/>
          </a:p>
          <a:p>
            <a:pPr>
              <a:buNone/>
            </a:pPr>
            <a:r>
              <a:rPr lang="en-US" sz="2400" b="1" u="sng" dirty="0" smtClean="0"/>
              <a:t>Information Sharing</a:t>
            </a:r>
            <a:r>
              <a:rPr lang="en-US" sz="2400" b="0" dirty="0" smtClean="0">
                <a:solidFill>
                  <a:schemeClr val="tx1"/>
                </a:solidFill>
              </a:rPr>
              <a:t>.</a:t>
            </a:r>
            <a:r>
              <a:rPr lang="en-US" sz="2400" b="0" dirty="0" smtClean="0"/>
              <a:t> Health care practitioners communicate and share complete and unbiased information with patients and families in ways that are affirming and useful. Patients and families receive timely, complete, and accurate information in order to effectively participate in care and decision-making. </a:t>
            </a:r>
          </a:p>
          <a:p>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229600" cy="1143000"/>
          </a:xfrm>
        </p:spPr>
        <p:txBody>
          <a:bodyPr>
            <a:noAutofit/>
          </a:bodyPr>
          <a:lstStyle/>
          <a:p>
            <a:pPr algn="l"/>
            <a:r>
              <a:rPr lang="en-US" sz="3600" dirty="0" smtClean="0">
                <a:solidFill>
                  <a:srgbClr val="FDB945"/>
                </a:solidFill>
              </a:rPr>
              <a:t>Patient Family Centered Care </a:t>
            </a:r>
            <a:br>
              <a:rPr lang="en-US" sz="3600" dirty="0" smtClean="0">
                <a:solidFill>
                  <a:srgbClr val="FDB945"/>
                </a:solidFill>
              </a:rPr>
            </a:br>
            <a:r>
              <a:rPr lang="en-US" sz="3600" dirty="0" smtClean="0">
                <a:solidFill>
                  <a:srgbClr val="FDB945"/>
                </a:solidFill>
              </a:rPr>
              <a:t>Key Principles</a:t>
            </a:r>
            <a:endParaRPr lang="en-US" sz="3600" dirty="0"/>
          </a:p>
        </p:txBody>
      </p:sp>
      <p:sp>
        <p:nvSpPr>
          <p:cNvPr id="11267" name="Rectangle 3"/>
          <p:cNvSpPr>
            <a:spLocks noGrp="1" noChangeArrowheads="1"/>
          </p:cNvSpPr>
          <p:nvPr>
            <p:ph idx="1"/>
          </p:nvPr>
        </p:nvSpPr>
        <p:spPr>
          <a:xfrm>
            <a:off x="457200" y="1752600"/>
            <a:ext cx="8229600" cy="4525963"/>
          </a:xfrm>
        </p:spPr>
        <p:txBody>
          <a:bodyPr/>
          <a:lstStyle/>
          <a:p>
            <a:pPr>
              <a:buNone/>
            </a:pPr>
            <a:r>
              <a:rPr lang="en-US" sz="2400" b="1" u="sng" dirty="0" smtClean="0"/>
              <a:t>Participation</a:t>
            </a:r>
            <a:r>
              <a:rPr lang="en-US" sz="2400" b="0" dirty="0" smtClean="0"/>
              <a:t>. Patients and families are encouraged and supported in participating in care and decision-making at the level they choose. </a:t>
            </a:r>
          </a:p>
          <a:p>
            <a:endParaRPr lang="en-US" sz="2400" b="0" dirty="0" smtClean="0"/>
          </a:p>
          <a:p>
            <a:pPr>
              <a:buNone/>
            </a:pPr>
            <a:r>
              <a:rPr lang="en-US" sz="2400" b="1" u="sng" dirty="0" smtClean="0"/>
              <a:t>Collaboration</a:t>
            </a:r>
            <a:r>
              <a:rPr lang="en-US" sz="2400" b="0" dirty="0" smtClean="0"/>
              <a:t>. Patients and families </a:t>
            </a:r>
            <a:r>
              <a:rPr lang="en-US" sz="2400" b="1" dirty="0" smtClean="0"/>
              <a:t>are also included on an institution-wide basis. </a:t>
            </a:r>
            <a:r>
              <a:rPr lang="en-US" sz="2400" b="0" dirty="0" smtClean="0"/>
              <a:t>Health care leaders collaborate with patients and families </a:t>
            </a:r>
            <a:r>
              <a:rPr lang="en-US" sz="2400" b="1" dirty="0" smtClean="0"/>
              <a:t>in policy and program development, implementation, and evaluation; </a:t>
            </a:r>
            <a:r>
              <a:rPr lang="en-US" sz="2400" b="0" dirty="0" smtClean="0"/>
              <a:t>in health care facility design; and in professional education, as well as in the delivery of care. </a:t>
            </a:r>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81000"/>
            <a:ext cx="6579810" cy="563563"/>
          </a:xfrm>
        </p:spPr>
        <p:txBody>
          <a:bodyPr>
            <a:noAutofit/>
          </a:bodyPr>
          <a:lstStyle/>
          <a:p>
            <a:pPr algn="l"/>
            <a:r>
              <a:rPr lang="en-US" sz="3600" dirty="0" smtClean="0">
                <a:solidFill>
                  <a:srgbClr val="FDB945"/>
                </a:solidFill>
              </a:rPr>
              <a:t>PFCC in Action</a:t>
            </a:r>
          </a:p>
        </p:txBody>
      </p:sp>
      <p:sp>
        <p:nvSpPr>
          <p:cNvPr id="13315" name="Rectangle 3"/>
          <p:cNvSpPr>
            <a:spLocks noGrp="1" noChangeArrowheads="1"/>
          </p:cNvSpPr>
          <p:nvPr>
            <p:ph idx="1"/>
          </p:nvPr>
        </p:nvSpPr>
        <p:spPr>
          <a:xfrm>
            <a:off x="304800" y="1752600"/>
            <a:ext cx="8610600" cy="4525963"/>
          </a:xfrm>
        </p:spPr>
        <p:txBody>
          <a:bodyPr/>
          <a:lstStyle/>
          <a:p>
            <a:r>
              <a:rPr lang="en-US" sz="2400" b="0" dirty="0" smtClean="0"/>
              <a:t>Family presence …during patient rounds, codes, end of life, to stay with patient; family initiated rapid response team</a:t>
            </a:r>
          </a:p>
          <a:p>
            <a:endParaRPr lang="en-US" sz="1000" b="0" dirty="0" smtClean="0"/>
          </a:p>
          <a:p>
            <a:r>
              <a:rPr lang="en-US" sz="2400" b="0" dirty="0" smtClean="0"/>
              <a:t>No visiting hours…families are not visitors; they are part of the care team</a:t>
            </a:r>
          </a:p>
          <a:p>
            <a:endParaRPr lang="en-US" sz="1000" b="0" dirty="0" smtClean="0"/>
          </a:p>
          <a:p>
            <a:r>
              <a:rPr lang="en-US" sz="2400" b="0" dirty="0" smtClean="0"/>
              <a:t>Transparency in information sharing, including medical records, </a:t>
            </a:r>
            <a:r>
              <a:rPr lang="en-US" sz="2400" dirty="0" smtClean="0"/>
              <a:t>medication distribution</a:t>
            </a:r>
            <a:r>
              <a:rPr lang="en-US" sz="2400" b="0" dirty="0" smtClean="0"/>
              <a:t>, results, </a:t>
            </a:r>
            <a:r>
              <a:rPr lang="en-US" sz="2400" dirty="0" smtClean="0"/>
              <a:t>care plan, etc.</a:t>
            </a:r>
          </a:p>
          <a:p>
            <a:endParaRPr lang="en-US" sz="1000" b="0" dirty="0" smtClean="0"/>
          </a:p>
          <a:p>
            <a:r>
              <a:rPr lang="en-US" sz="2400" b="0" dirty="0" smtClean="0"/>
              <a:t>Including patients and family members in active decision making regarding their care and the services delivered, especially transitional care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6579810" cy="563563"/>
          </a:xfrm>
        </p:spPr>
        <p:txBody>
          <a:bodyPr>
            <a:noAutofit/>
          </a:bodyPr>
          <a:lstStyle/>
          <a:p>
            <a:pPr algn="l"/>
            <a:r>
              <a:rPr lang="en-US" sz="3600" dirty="0" smtClean="0">
                <a:solidFill>
                  <a:srgbClr val="FDB945"/>
                </a:solidFill>
              </a:rPr>
              <a:t>The Patient and Family Voice</a:t>
            </a:r>
          </a:p>
        </p:txBody>
      </p:sp>
      <p:sp>
        <p:nvSpPr>
          <p:cNvPr id="13315" name="Rectangle 3"/>
          <p:cNvSpPr>
            <a:spLocks noGrp="1" noChangeArrowheads="1"/>
          </p:cNvSpPr>
          <p:nvPr>
            <p:ph idx="1"/>
          </p:nvPr>
        </p:nvSpPr>
        <p:spPr>
          <a:xfrm>
            <a:off x="304800" y="1676400"/>
            <a:ext cx="8610600" cy="4525963"/>
          </a:xfrm>
        </p:spPr>
        <p:txBody>
          <a:bodyPr/>
          <a:lstStyle/>
          <a:p>
            <a:r>
              <a:rPr lang="en-US" sz="2400" b="0" dirty="0" smtClean="0"/>
              <a:t>Create patient family advisory committees where patients have a voice at the table</a:t>
            </a:r>
          </a:p>
          <a:p>
            <a:endParaRPr lang="en-US" sz="1000" dirty="0"/>
          </a:p>
          <a:p>
            <a:r>
              <a:rPr lang="en-US" sz="2400" dirty="0" smtClean="0"/>
              <a:t>Include patients and families on safety and quality committees to improve outcomes, decrease hospital acquired illnesses, and improve safety</a:t>
            </a:r>
          </a:p>
          <a:p>
            <a:endParaRPr lang="en-US" sz="1000" dirty="0" smtClean="0"/>
          </a:p>
          <a:p>
            <a:r>
              <a:rPr lang="en-US" sz="2400" b="0" dirty="0" smtClean="0"/>
              <a:t>Patients and families review educational material and provide resources for future patients and families</a:t>
            </a:r>
          </a:p>
          <a:p>
            <a:endParaRPr lang="en-US" sz="1000" b="0" dirty="0" smtClean="0"/>
          </a:p>
          <a:p>
            <a:r>
              <a:rPr lang="en-US" sz="2400" dirty="0" smtClean="0"/>
              <a:t>Patients and families share their perspectives about their experience, so that we may better understand and improve the experience</a:t>
            </a:r>
            <a:endParaRPr lang="en-US" sz="2400" b="0" dirty="0" smtClean="0"/>
          </a:p>
        </p:txBody>
      </p:sp>
    </p:spTree>
    <p:extLst>
      <p:ext uri="{BB962C8B-B14F-4D97-AF65-F5344CB8AC3E}">
        <p14:creationId xmlns:p14="http://schemas.microsoft.com/office/powerpoint/2010/main" val="1976740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7239000" cy="563563"/>
          </a:xfrm>
        </p:spPr>
        <p:txBody>
          <a:bodyPr>
            <a:noAutofit/>
          </a:bodyPr>
          <a:lstStyle/>
          <a:p>
            <a:pPr algn="l"/>
            <a:r>
              <a:rPr lang="en-US" sz="3600" dirty="0" smtClean="0">
                <a:solidFill>
                  <a:srgbClr val="FFC000"/>
                </a:solidFill>
              </a:rPr>
              <a:t>PFCC is a Journey</a:t>
            </a:r>
          </a:p>
        </p:txBody>
      </p:sp>
      <p:sp>
        <p:nvSpPr>
          <p:cNvPr id="11" name="Rectangle 3"/>
          <p:cNvSpPr>
            <a:spLocks noChangeArrowheads="1"/>
          </p:cNvSpPr>
          <p:nvPr/>
        </p:nvSpPr>
        <p:spPr bwMode="auto">
          <a:xfrm>
            <a:off x="152400" y="1828800"/>
            <a:ext cx="8839200" cy="4572000"/>
          </a:xfrm>
          <a:prstGeom prst="rect">
            <a:avLst/>
          </a:prstGeom>
          <a:noFill/>
          <a:ln w="9525">
            <a:noFill/>
            <a:miter lim="800000"/>
            <a:headEnd/>
            <a:tailEnd/>
          </a:ln>
        </p:spPr>
        <p:txBody>
          <a:bodyPr/>
          <a:lstStyle/>
          <a:p>
            <a:pPr marL="342900" indent="-342900">
              <a:spcBef>
                <a:spcPts val="1200"/>
              </a:spcBef>
              <a:buFont typeface="Arial" pitchFamily="34" charset="0"/>
              <a:buChar char="•"/>
            </a:pPr>
            <a:r>
              <a:rPr lang="en-US" sz="2200" dirty="0" smtClean="0"/>
              <a:t>PFCC began in Children’s Hospitals. </a:t>
            </a:r>
            <a:endParaRPr lang="en-US" sz="2200" dirty="0"/>
          </a:p>
          <a:p>
            <a:pPr marL="342900" indent="-342900">
              <a:spcBef>
                <a:spcPts val="1200"/>
              </a:spcBef>
              <a:buFont typeface="Arial" pitchFamily="34" charset="0"/>
              <a:buChar char="•"/>
            </a:pPr>
            <a:r>
              <a:rPr lang="en-US" sz="2200" dirty="0" smtClean="0"/>
              <a:t>Nursing </a:t>
            </a:r>
            <a:r>
              <a:rPr lang="en-US" sz="2200" dirty="0"/>
              <a:t>Model of Care and Care Management Model </a:t>
            </a:r>
            <a:r>
              <a:rPr lang="en-US" sz="2200" dirty="0" smtClean="0"/>
              <a:t>designed with </a:t>
            </a:r>
            <a:r>
              <a:rPr lang="en-US" sz="2200" dirty="0"/>
              <a:t>patients as the “drivers of </a:t>
            </a:r>
            <a:r>
              <a:rPr lang="en-US" sz="2200" dirty="0" smtClean="0"/>
              <a:t>their care.”</a:t>
            </a:r>
          </a:p>
          <a:p>
            <a:pPr marL="342900" indent="-342900">
              <a:spcBef>
                <a:spcPts val="1200"/>
              </a:spcBef>
              <a:buFont typeface="Arial" pitchFamily="34" charset="0"/>
              <a:buChar char="•"/>
            </a:pPr>
            <a:r>
              <a:rPr lang="en-US" sz="2200" dirty="0" smtClean="0"/>
              <a:t>Visitation Policy recognizes families are not visitors. </a:t>
            </a:r>
            <a:endParaRPr lang="en-US" sz="2200" dirty="0"/>
          </a:p>
          <a:p>
            <a:pPr marL="342900" indent="-342900">
              <a:spcBef>
                <a:spcPts val="1200"/>
              </a:spcBef>
              <a:buFont typeface="Arial" pitchFamily="34" charset="0"/>
              <a:buChar char="•"/>
            </a:pPr>
            <a:r>
              <a:rPr lang="en-US" sz="2200" dirty="0" smtClean="0"/>
              <a:t>Hosted the </a:t>
            </a:r>
            <a:r>
              <a:rPr lang="en-US" sz="2200" b="1" i="1" dirty="0" smtClean="0"/>
              <a:t>Institute for Patient and Family Centered Care </a:t>
            </a:r>
            <a:r>
              <a:rPr lang="en-US" sz="2200" dirty="0" smtClean="0"/>
              <a:t>conference </a:t>
            </a:r>
            <a:r>
              <a:rPr lang="en-US" sz="2200" dirty="0"/>
              <a:t>in </a:t>
            </a:r>
            <a:r>
              <a:rPr lang="en-US" sz="2200" dirty="0" smtClean="0"/>
              <a:t>2012, funded by donors, educating 250 employees </a:t>
            </a:r>
            <a:r>
              <a:rPr lang="en-US" sz="2200" dirty="0"/>
              <a:t>and 31 patients and </a:t>
            </a:r>
            <a:r>
              <a:rPr lang="en-US" sz="2200" dirty="0" smtClean="0"/>
              <a:t>family members with 57 </a:t>
            </a:r>
            <a:r>
              <a:rPr lang="en-US" sz="2200" dirty="0"/>
              <a:t>action plans </a:t>
            </a:r>
            <a:r>
              <a:rPr lang="en-US" sz="2200" dirty="0" smtClean="0"/>
              <a:t>generated.</a:t>
            </a:r>
            <a:endParaRPr lang="en-US" sz="2200" dirty="0"/>
          </a:p>
          <a:p>
            <a:pPr marL="342900" indent="-342900">
              <a:spcBef>
                <a:spcPts val="1200"/>
              </a:spcBef>
              <a:buFont typeface="Arial" pitchFamily="34" charset="0"/>
              <a:buChar char="•"/>
            </a:pPr>
            <a:r>
              <a:rPr lang="en-US" sz="2200" dirty="0" smtClean="0"/>
              <a:t>Created an annual educational PFCC conference </a:t>
            </a:r>
            <a:r>
              <a:rPr lang="en-US" sz="2200" dirty="0"/>
              <a:t>since </a:t>
            </a:r>
            <a:r>
              <a:rPr lang="en-US" sz="2200" dirty="0" smtClean="0"/>
              <a:t>2009.</a:t>
            </a:r>
            <a:endParaRPr lang="en-US" sz="2200" dirty="0"/>
          </a:p>
          <a:p>
            <a:pPr marL="342900" indent="-342900">
              <a:spcBef>
                <a:spcPts val="1200"/>
              </a:spcBef>
              <a:buFont typeface="Arial" pitchFamily="34" charset="0"/>
              <a:buChar char="•"/>
            </a:pPr>
            <a:r>
              <a:rPr lang="en-US" sz="2200" dirty="0" smtClean="0"/>
              <a:t>PFCC was recognized as a formal department.</a:t>
            </a:r>
            <a:endParaRPr lang="en-US" sz="2200" dirty="0"/>
          </a:p>
          <a:p>
            <a:pPr>
              <a:spcBef>
                <a:spcPts val="600"/>
              </a:spcBef>
              <a:spcAft>
                <a:spcPts val="0"/>
              </a:spcAft>
              <a:buClr>
                <a:srgbClr val="002060"/>
              </a:buClr>
              <a:buSzPct val="100000"/>
            </a:pP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7239000" cy="563563"/>
          </a:xfrm>
        </p:spPr>
        <p:txBody>
          <a:bodyPr>
            <a:noAutofit/>
          </a:bodyPr>
          <a:lstStyle/>
          <a:p>
            <a:pPr algn="l"/>
            <a:r>
              <a:rPr lang="en-US" sz="3600" dirty="0" smtClean="0">
                <a:solidFill>
                  <a:srgbClr val="FFC000"/>
                </a:solidFill>
              </a:rPr>
              <a:t>Patient and Family Member Roles</a:t>
            </a:r>
          </a:p>
        </p:txBody>
      </p:sp>
      <p:sp>
        <p:nvSpPr>
          <p:cNvPr id="11" name="Rectangle 3"/>
          <p:cNvSpPr>
            <a:spLocks noChangeArrowheads="1"/>
          </p:cNvSpPr>
          <p:nvPr/>
        </p:nvSpPr>
        <p:spPr bwMode="auto">
          <a:xfrm>
            <a:off x="163286" y="1905000"/>
            <a:ext cx="4572000" cy="4419600"/>
          </a:xfrm>
          <a:prstGeom prst="rect">
            <a:avLst/>
          </a:prstGeom>
          <a:noFill/>
          <a:ln w="9525">
            <a:noFill/>
            <a:miter lim="800000"/>
            <a:headEnd/>
            <a:tailEnd/>
          </a:ln>
        </p:spPr>
        <p:txBody>
          <a:bodyPr/>
          <a:lstStyle/>
          <a:p>
            <a:pPr>
              <a:lnSpc>
                <a:spcPct val="90000"/>
              </a:lnSpc>
              <a:buSzPct val="83000"/>
            </a:pPr>
            <a:r>
              <a:rPr lang="en-US" sz="2400" dirty="0" smtClean="0">
                <a:latin typeface="Arial" charset="0"/>
                <a:ea typeface="Lucida Sans Unicode" charset="0"/>
                <a:cs typeface="Lucida Sans Unicode" charset="0"/>
              </a:rPr>
              <a:t>Patients and Family Members serve in many roles…</a:t>
            </a:r>
          </a:p>
          <a:p>
            <a:pPr>
              <a:lnSpc>
                <a:spcPct val="90000"/>
              </a:lnSpc>
              <a:buSzPct val="83000"/>
            </a:pPr>
            <a:endParaRPr lang="en-US" sz="2400" dirty="0" smtClean="0">
              <a:latin typeface="Arial" charset="0"/>
              <a:ea typeface="Lucida Sans Unicode" charset="0"/>
              <a:cs typeface="Lucida Sans Unicode" charset="0"/>
            </a:endParaRP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Patient and Family Advisory Councils (PFACs)</a:t>
            </a: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E-Advisors</a:t>
            </a:r>
            <a:endParaRPr lang="en-US" sz="2000" dirty="0">
              <a:latin typeface="Arial" charset="0"/>
              <a:ea typeface="Lucida Sans Unicode" charset="0"/>
              <a:cs typeface="Lucida Sans Unicode" charset="0"/>
            </a:endParaRP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Ad hoc Patient and Family Advisors</a:t>
            </a:r>
            <a:endParaRPr lang="en-US" sz="2000" dirty="0">
              <a:latin typeface="Arial" charset="0"/>
              <a:ea typeface="Lucida Sans Unicode" charset="0"/>
              <a:cs typeface="Lucida Sans Unicode" charset="0"/>
            </a:endParaRP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Established formal </a:t>
            </a:r>
            <a:r>
              <a:rPr lang="en-US" sz="2000" dirty="0">
                <a:latin typeface="Arial" charset="0"/>
                <a:ea typeface="Lucida Sans Unicode" charset="0"/>
                <a:cs typeface="Lucida Sans Unicode" charset="0"/>
              </a:rPr>
              <a:t>volunteer </a:t>
            </a:r>
            <a:r>
              <a:rPr lang="en-US" sz="2000" dirty="0" smtClean="0">
                <a:latin typeface="Arial" charset="0"/>
                <a:ea typeface="Lucida Sans Unicode" charset="0"/>
                <a:cs typeface="Lucida Sans Unicode" charset="0"/>
              </a:rPr>
              <a:t>orientation process</a:t>
            </a: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Peer Mentors</a:t>
            </a:r>
          </a:p>
          <a:p>
            <a:pPr marL="342900" indent="-342900">
              <a:lnSpc>
                <a:spcPct val="90000"/>
              </a:lnSpc>
              <a:spcBef>
                <a:spcPts val="600"/>
              </a:spcBef>
              <a:buSzPct val="83000"/>
              <a:buFont typeface="Arial" pitchFamily="34" charset="0"/>
              <a:buChar char="•"/>
            </a:pPr>
            <a:r>
              <a:rPr lang="en-US" sz="2000" dirty="0" smtClean="0">
                <a:latin typeface="Arial" charset="0"/>
                <a:ea typeface="Lucida Sans Unicode" charset="0"/>
                <a:cs typeface="Lucida Sans Unicode" charset="0"/>
              </a:rPr>
              <a:t>Theater, simulations, and panels</a:t>
            </a:r>
          </a:p>
          <a:p>
            <a:pPr marL="342900" indent="-342900">
              <a:spcBef>
                <a:spcPts val="0"/>
              </a:spcBef>
              <a:buFont typeface="Arial" pitchFamily="34" charset="0"/>
              <a:buChar char="•"/>
            </a:pPr>
            <a:endParaRPr lang="en-US" sz="2000" dirty="0"/>
          </a:p>
          <a:p>
            <a:pPr marL="342900" indent="-342900">
              <a:spcBef>
                <a:spcPts val="0"/>
              </a:spcBef>
              <a:buFont typeface="Arial" pitchFamily="34" charset="0"/>
              <a:buChar char="•"/>
            </a:pPr>
            <a:endParaRPr lang="en-US" sz="2000" dirty="0"/>
          </a:p>
          <a:p>
            <a:pPr>
              <a:spcBef>
                <a:spcPts val="600"/>
              </a:spcBef>
              <a:spcAft>
                <a:spcPts val="0"/>
              </a:spcAft>
              <a:buClr>
                <a:srgbClr val="002060"/>
              </a:buClr>
              <a:buSzPct val="100000"/>
            </a:pPr>
            <a:endParaRPr lang="en-US" sz="2000" dirty="0" smtClean="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525973"/>
            <a:ext cx="3657600" cy="274320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45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9740" y="457200"/>
            <a:ext cx="7239000" cy="563563"/>
          </a:xfrm>
        </p:spPr>
        <p:txBody>
          <a:bodyPr>
            <a:noAutofit/>
          </a:bodyPr>
          <a:lstStyle/>
          <a:p>
            <a:pPr algn="l"/>
            <a:r>
              <a:rPr lang="en-US" sz="3600" dirty="0" smtClean="0">
                <a:solidFill>
                  <a:srgbClr val="FFC000"/>
                </a:solidFill>
              </a:rPr>
              <a:t>PFCC at the  Episode of Care</a:t>
            </a:r>
          </a:p>
        </p:txBody>
      </p:sp>
      <p:pic>
        <p:nvPicPr>
          <p:cNvPr id="5" name="Picture 6" descr="https://encrypted-tbn3.gstatic.com/images?q=tbn:ANd9GcSOwUqAmNXxCaOxXGYItp9afVanvXEj7ux7ZAeFSSybmhed1PaZ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01" y="2073800"/>
            <a:ext cx="2788693" cy="1832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3.gstatic.com/images?q=tbn:ANd9GcSOfh1bk1lxcm7aqpdVD_0msQbvTnox0FsUH7J-5M2q4JWQ2aGA3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336" y="2011469"/>
            <a:ext cx="2951460" cy="19569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encrypted-tbn0.gstatic.com/images?q=tbn:ANd9GcTLPtDxdiEizNY8PKIjqBNAIbB-ccQ_YLHFpY6ED8njurmT2DDY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074951"/>
            <a:ext cx="2819400" cy="2066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840" y="1649414"/>
            <a:ext cx="3581400" cy="369332"/>
          </a:xfrm>
          <a:prstGeom prst="rect">
            <a:avLst/>
          </a:prstGeom>
          <a:noFill/>
        </p:spPr>
        <p:txBody>
          <a:bodyPr wrap="square" rtlCol="0">
            <a:spAutoFit/>
          </a:bodyPr>
          <a:lstStyle/>
          <a:p>
            <a:r>
              <a:rPr lang="en-US" b="1" dirty="0" smtClean="0"/>
              <a:t>FROM…family as bystanders…</a:t>
            </a:r>
            <a:endParaRPr lang="en-US" b="1" dirty="0"/>
          </a:p>
        </p:txBody>
      </p:sp>
      <p:sp>
        <p:nvSpPr>
          <p:cNvPr id="4" name="TextBox 3"/>
          <p:cNvSpPr txBox="1"/>
          <p:nvPr/>
        </p:nvSpPr>
        <p:spPr>
          <a:xfrm>
            <a:off x="4343400" y="1626104"/>
            <a:ext cx="4572000" cy="369332"/>
          </a:xfrm>
          <a:prstGeom prst="rect">
            <a:avLst/>
          </a:prstGeom>
          <a:noFill/>
        </p:spPr>
        <p:txBody>
          <a:bodyPr wrap="square" rtlCol="0">
            <a:spAutoFit/>
          </a:bodyPr>
          <a:lstStyle/>
          <a:p>
            <a:r>
              <a:rPr lang="en-US" b="1" dirty="0" smtClean="0"/>
              <a:t>and teaching rounds outside the room</a:t>
            </a:r>
            <a:endParaRPr lang="en-US" b="1" dirty="0"/>
          </a:p>
        </p:txBody>
      </p:sp>
      <p:sp>
        <p:nvSpPr>
          <p:cNvPr id="9" name="TextBox 8"/>
          <p:cNvSpPr txBox="1"/>
          <p:nvPr/>
        </p:nvSpPr>
        <p:spPr>
          <a:xfrm>
            <a:off x="620973" y="4369349"/>
            <a:ext cx="2590800" cy="1200329"/>
          </a:xfrm>
          <a:prstGeom prst="rect">
            <a:avLst/>
          </a:prstGeom>
          <a:noFill/>
        </p:spPr>
        <p:txBody>
          <a:bodyPr wrap="square" rtlCol="0">
            <a:spAutoFit/>
          </a:bodyPr>
          <a:lstStyle/>
          <a:p>
            <a:r>
              <a:rPr lang="en-US" b="1" dirty="0" smtClean="0"/>
              <a:t>To full engagement with patients, families and the entire care team at the bedside.</a:t>
            </a:r>
            <a:endParaRPr lang="en-US" b="1" dirty="0"/>
          </a:p>
        </p:txBody>
      </p:sp>
      <p:pic>
        <p:nvPicPr>
          <p:cNvPr id="2050" name="Picture 2" descr="C:\Documents and Settings\llarin\Local Settings\Temporary Internet Files\Content.IE5\VEXE04EM\MC90043267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694499"/>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8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7848600" cy="563563"/>
          </a:xfrm>
        </p:spPr>
        <p:txBody>
          <a:bodyPr>
            <a:noAutofit/>
          </a:bodyPr>
          <a:lstStyle/>
          <a:p>
            <a:pPr algn="l"/>
            <a:r>
              <a:rPr lang="en-US" sz="3600" dirty="0" smtClean="0">
                <a:solidFill>
                  <a:srgbClr val="FFC000"/>
                </a:solidFill>
              </a:rPr>
              <a:t>PFCC at the Unit Level</a:t>
            </a:r>
          </a:p>
        </p:txBody>
      </p:sp>
      <p:sp>
        <p:nvSpPr>
          <p:cNvPr id="13315" name="Rectangle 3"/>
          <p:cNvSpPr>
            <a:spLocks noGrp="1" noChangeArrowheads="1"/>
          </p:cNvSpPr>
          <p:nvPr>
            <p:ph idx="1"/>
          </p:nvPr>
        </p:nvSpPr>
        <p:spPr>
          <a:xfrm>
            <a:off x="3646203" y="1771934"/>
            <a:ext cx="5125896" cy="4114800"/>
          </a:xfrm>
        </p:spPr>
        <p:txBody>
          <a:bodyPr>
            <a:normAutofit/>
          </a:bodyPr>
          <a:lstStyle/>
          <a:p>
            <a:pPr marL="0" indent="0">
              <a:spcBef>
                <a:spcPts val="1800"/>
              </a:spcBef>
              <a:buNone/>
            </a:pPr>
            <a:r>
              <a:rPr lang="en-US" sz="2400" dirty="0" smtClean="0"/>
              <a:t>P</a:t>
            </a:r>
            <a:r>
              <a:rPr lang="en-US" sz="2400" b="0" dirty="0" smtClean="0"/>
              <a:t>atients and family members…</a:t>
            </a:r>
          </a:p>
          <a:p>
            <a:pPr>
              <a:spcBef>
                <a:spcPts val="1800"/>
              </a:spcBef>
            </a:pPr>
            <a:r>
              <a:rPr lang="en-US" sz="2400" dirty="0" smtClean="0"/>
              <a:t>Serve on</a:t>
            </a:r>
            <a:r>
              <a:rPr lang="en-US" sz="2400" b="0" dirty="0" smtClean="0"/>
              <a:t> advisory committees</a:t>
            </a:r>
          </a:p>
          <a:p>
            <a:pPr>
              <a:spcBef>
                <a:spcPts val="1800"/>
              </a:spcBef>
            </a:pPr>
            <a:r>
              <a:rPr lang="en-US" sz="2400" dirty="0" smtClean="0"/>
              <a:t>Safety and quality committees </a:t>
            </a:r>
          </a:p>
          <a:p>
            <a:pPr>
              <a:spcBef>
                <a:spcPts val="1800"/>
              </a:spcBef>
            </a:pPr>
            <a:r>
              <a:rPr lang="en-US" sz="2400" b="0" dirty="0" smtClean="0"/>
              <a:t>Review educational material</a:t>
            </a:r>
          </a:p>
          <a:p>
            <a:pPr>
              <a:spcBef>
                <a:spcPts val="1800"/>
              </a:spcBef>
            </a:pPr>
            <a:r>
              <a:rPr lang="en-US" sz="2400" dirty="0" smtClean="0"/>
              <a:t>Provide information for future patients</a:t>
            </a:r>
            <a:endParaRPr lang="en-US" sz="2400" b="0" dirty="0" smtClean="0"/>
          </a:p>
          <a:p>
            <a:pPr>
              <a:spcBef>
                <a:spcPts val="1800"/>
              </a:spcBef>
            </a:pPr>
            <a:r>
              <a:rPr lang="en-US" sz="2400" dirty="0" smtClean="0"/>
              <a:t>Share their experiences to staff</a:t>
            </a:r>
            <a:endParaRPr lang="en-US" sz="2400" b="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16" t="6495" r="20833" b="-245"/>
          <a:stretch/>
        </p:blipFill>
        <p:spPr>
          <a:xfrm>
            <a:off x="304800" y="1752600"/>
            <a:ext cx="3022595" cy="243911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978" t="19030"/>
          <a:stretch/>
        </p:blipFill>
        <p:spPr>
          <a:xfrm>
            <a:off x="457200" y="4343400"/>
            <a:ext cx="3179904" cy="1806438"/>
          </a:xfrm>
          <a:prstGeom prst="rect">
            <a:avLst/>
          </a:prstGeom>
        </p:spPr>
      </p:pic>
    </p:spTree>
    <p:extLst>
      <p:ext uri="{BB962C8B-B14F-4D97-AF65-F5344CB8AC3E}">
        <p14:creationId xmlns:p14="http://schemas.microsoft.com/office/powerpoint/2010/main" val="197674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81000"/>
            <a:ext cx="6579810" cy="563563"/>
          </a:xfrm>
        </p:spPr>
        <p:txBody>
          <a:bodyPr>
            <a:noAutofit/>
          </a:bodyPr>
          <a:lstStyle/>
          <a:p>
            <a:pPr algn="l"/>
            <a:r>
              <a:rPr lang="en-US" sz="3600" dirty="0" smtClean="0">
                <a:solidFill>
                  <a:srgbClr val="FFC000"/>
                </a:solidFill>
              </a:rPr>
              <a:t>PFCC in the Board Room</a:t>
            </a:r>
          </a:p>
        </p:txBody>
      </p:sp>
      <p:sp>
        <p:nvSpPr>
          <p:cNvPr id="13315" name="Rectangle 3"/>
          <p:cNvSpPr>
            <a:spLocks noGrp="1" noChangeArrowheads="1"/>
          </p:cNvSpPr>
          <p:nvPr>
            <p:ph idx="1"/>
          </p:nvPr>
        </p:nvSpPr>
        <p:spPr>
          <a:xfrm>
            <a:off x="228600" y="1750210"/>
            <a:ext cx="4724400" cy="4525963"/>
          </a:xfrm>
        </p:spPr>
        <p:txBody>
          <a:bodyPr>
            <a:normAutofit/>
          </a:bodyPr>
          <a:lstStyle/>
          <a:p>
            <a:pPr marL="0" indent="0">
              <a:buNone/>
            </a:pPr>
            <a:r>
              <a:rPr lang="en-US" sz="2400" dirty="0" smtClean="0"/>
              <a:t>Patients and Families partner in: </a:t>
            </a:r>
          </a:p>
          <a:p>
            <a:r>
              <a:rPr lang="en-US" sz="2400" dirty="0" smtClean="0"/>
              <a:t>Governance committees</a:t>
            </a:r>
          </a:p>
          <a:p>
            <a:r>
              <a:rPr lang="en-US" sz="2400" dirty="0" smtClean="0"/>
              <a:t>Shaping policy and programs</a:t>
            </a:r>
          </a:p>
          <a:p>
            <a:r>
              <a:rPr lang="en-US" sz="2400" dirty="0" smtClean="0"/>
              <a:t>Facility design and planning</a:t>
            </a:r>
          </a:p>
          <a:p>
            <a:r>
              <a:rPr lang="en-US" sz="2400" dirty="0" smtClean="0"/>
              <a:t>Quality and safety committees</a:t>
            </a:r>
          </a:p>
          <a:p>
            <a:r>
              <a:rPr lang="en-US" sz="2400" dirty="0" smtClean="0"/>
              <a:t>Process </a:t>
            </a:r>
            <a:r>
              <a:rPr lang="en-US" sz="2400" dirty="0"/>
              <a:t>i</a:t>
            </a:r>
            <a:r>
              <a:rPr lang="en-US" sz="2400" dirty="0" smtClean="0"/>
              <a:t>mprovement initiatives</a:t>
            </a:r>
            <a:endParaRPr lang="en-US" sz="2400" b="0" dirty="0" smtClean="0"/>
          </a:p>
          <a:p>
            <a:r>
              <a:rPr lang="en-US" sz="2400" dirty="0" smtClean="0"/>
              <a:t>Review of educational materials</a:t>
            </a:r>
          </a:p>
          <a:p>
            <a:r>
              <a:rPr lang="en-US" sz="2400" dirty="0" smtClean="0"/>
              <a:t>Medical student training </a:t>
            </a:r>
          </a:p>
          <a:p>
            <a:pPr marL="0" indent="0">
              <a:buNone/>
            </a:pPr>
            <a:endParaRPr lang="en-US" sz="1000"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00131" y="1666675"/>
            <a:ext cx="3014279" cy="20095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690"/>
          <a:stretch/>
        </p:blipFill>
        <p:spPr>
          <a:xfrm>
            <a:off x="4800600" y="3741761"/>
            <a:ext cx="3776279" cy="2424627"/>
          </a:xfrm>
          <a:prstGeom prst="rect">
            <a:avLst/>
          </a:prstGeom>
        </p:spPr>
      </p:pic>
    </p:spTree>
    <p:extLst>
      <p:ext uri="{BB962C8B-B14F-4D97-AF65-F5344CB8AC3E}">
        <p14:creationId xmlns:p14="http://schemas.microsoft.com/office/powerpoint/2010/main" val="100947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6579810" cy="563563"/>
          </a:xfrm>
        </p:spPr>
        <p:txBody>
          <a:bodyPr>
            <a:noAutofit/>
          </a:bodyPr>
          <a:lstStyle/>
          <a:p>
            <a:pPr algn="l"/>
            <a:r>
              <a:rPr lang="en-US" sz="3600" dirty="0" smtClean="0">
                <a:solidFill>
                  <a:srgbClr val="FFC000"/>
                </a:solidFill>
              </a:rPr>
              <a:t>PFCC at the National Level</a:t>
            </a:r>
          </a:p>
        </p:txBody>
      </p:sp>
      <p:sp>
        <p:nvSpPr>
          <p:cNvPr id="13315" name="Rectangle 3"/>
          <p:cNvSpPr>
            <a:spLocks noGrp="1" noChangeArrowheads="1"/>
          </p:cNvSpPr>
          <p:nvPr>
            <p:ph type="body" idx="1"/>
          </p:nvPr>
        </p:nvSpPr>
        <p:spPr>
          <a:xfrm>
            <a:off x="228600" y="1693731"/>
            <a:ext cx="6320666" cy="4525963"/>
          </a:xfrm>
        </p:spPr>
        <p:txBody>
          <a:bodyPr>
            <a:normAutofit/>
          </a:bodyPr>
          <a:lstStyle/>
          <a:p>
            <a:pPr>
              <a:spcBef>
                <a:spcPts val="1800"/>
              </a:spcBef>
            </a:pPr>
            <a:r>
              <a:rPr lang="en-US" sz="2000" dirty="0" smtClean="0"/>
              <a:t>UMHS sponsored the Institute for Patient- and Family-Centered Care (IPFCC) conference in Michigan in 2006 and 2012.</a:t>
            </a:r>
          </a:p>
          <a:p>
            <a:pPr>
              <a:spcBef>
                <a:spcPts val="1800"/>
              </a:spcBef>
            </a:pPr>
            <a:r>
              <a:rPr lang="en-US" sz="2000" dirty="0" smtClean="0"/>
              <a:t>Three UMHS staff are current faculty of IPFCC.</a:t>
            </a:r>
          </a:p>
          <a:p>
            <a:pPr>
              <a:spcBef>
                <a:spcPts val="1800"/>
              </a:spcBef>
            </a:pPr>
            <a:r>
              <a:rPr lang="en-US" sz="2000" dirty="0" smtClean="0"/>
              <a:t>Patient-centered Outcomes Research Institute (</a:t>
            </a:r>
            <a:r>
              <a:rPr lang="en-US" sz="2000" dirty="0" smtClean="0">
                <a:hlinkClick r:id="rId3"/>
              </a:rPr>
              <a:t>www.PCORI.org</a:t>
            </a:r>
            <a:r>
              <a:rPr lang="en-US" sz="2000" dirty="0" smtClean="0"/>
              <a:t>) includes our patients &amp; families on advisory panels.</a:t>
            </a:r>
          </a:p>
          <a:p>
            <a:pPr>
              <a:spcBef>
                <a:spcPts val="1800"/>
              </a:spcBef>
            </a:pPr>
            <a:r>
              <a:rPr lang="en-US" sz="2000" dirty="0" smtClean="0"/>
              <a:t>UMHS patients, families and staff regularly present nationally at professional organizations.</a:t>
            </a:r>
          </a:p>
          <a:p>
            <a:pPr>
              <a:spcBef>
                <a:spcPts val="1800"/>
              </a:spcBef>
            </a:pPr>
            <a:r>
              <a:rPr lang="en-US" sz="2000" dirty="0" smtClean="0"/>
              <a:t>Released a book of patient stories and PFCC by Health Administration Press in 2013.</a:t>
            </a:r>
          </a:p>
          <a:p>
            <a:endParaRPr lang="en-US" sz="2400" dirty="0" smtClean="0"/>
          </a:p>
          <a:p>
            <a:pPr marL="0" indent="0">
              <a:buNone/>
            </a:pPr>
            <a:endParaRPr lang="en-US" sz="1000" dirty="0" smtClean="0"/>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95" t="12873" r="24719" b="3754"/>
          <a:stretch/>
        </p:blipFill>
        <p:spPr bwMode="auto">
          <a:xfrm>
            <a:off x="6469134" y="1676401"/>
            <a:ext cx="1618397" cy="21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D:\llarin\Desktop\LarinCover_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266" y="3956713"/>
            <a:ext cx="1458131" cy="211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8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81000" y="152400"/>
            <a:ext cx="8229600" cy="1143000"/>
          </a:xfrm>
        </p:spPr>
        <p:txBody>
          <a:bodyPr>
            <a:noAutofit/>
          </a:bodyPr>
          <a:lstStyle/>
          <a:p>
            <a:pPr algn="l"/>
            <a:r>
              <a:rPr lang="en-US" sz="3600" dirty="0" smtClean="0">
                <a:solidFill>
                  <a:srgbClr val="FFC000"/>
                </a:solidFill>
              </a:rPr>
              <a:t>Consider the </a:t>
            </a:r>
            <a:br>
              <a:rPr lang="en-US" sz="3600" dirty="0" smtClean="0">
                <a:solidFill>
                  <a:srgbClr val="FFC000"/>
                </a:solidFill>
              </a:rPr>
            </a:br>
            <a:r>
              <a:rPr lang="en-US" sz="3600" dirty="0" smtClean="0">
                <a:solidFill>
                  <a:srgbClr val="FFC000"/>
                </a:solidFill>
              </a:rPr>
              <a:t>Health </a:t>
            </a:r>
            <a:r>
              <a:rPr lang="en-US" sz="3600" dirty="0">
                <a:solidFill>
                  <a:srgbClr val="FFC000"/>
                </a:solidFill>
              </a:rPr>
              <a:t>C</a:t>
            </a:r>
            <a:r>
              <a:rPr lang="en-US" sz="3600" dirty="0" smtClean="0">
                <a:solidFill>
                  <a:srgbClr val="FFC000"/>
                </a:solidFill>
              </a:rPr>
              <a:t>are Experience</a:t>
            </a:r>
          </a:p>
        </p:txBody>
      </p:sp>
      <p:sp>
        <p:nvSpPr>
          <p:cNvPr id="65539" name="Rectangle 3"/>
          <p:cNvSpPr>
            <a:spLocks noGrp="1" noChangeArrowheads="1"/>
          </p:cNvSpPr>
          <p:nvPr>
            <p:ph idx="1"/>
          </p:nvPr>
        </p:nvSpPr>
        <p:spPr>
          <a:xfrm>
            <a:off x="457200" y="1905000"/>
            <a:ext cx="8229600" cy="4297363"/>
          </a:xfrm>
        </p:spPr>
        <p:txBody>
          <a:bodyPr>
            <a:normAutofit fontScale="85000" lnSpcReduction="20000"/>
          </a:bodyPr>
          <a:lstStyle/>
          <a:p>
            <a:pPr>
              <a:spcBef>
                <a:spcPts val="0"/>
              </a:spcBef>
              <a:buFontTx/>
              <a:buNone/>
            </a:pPr>
            <a:endParaRPr lang="en-US" sz="1000" b="0" dirty="0" smtClean="0"/>
          </a:p>
          <a:p>
            <a:pPr>
              <a:spcBef>
                <a:spcPts val="0"/>
              </a:spcBef>
              <a:buFontTx/>
              <a:buNone/>
            </a:pPr>
            <a:endParaRPr lang="en-US" sz="1000" b="0" dirty="0" smtClean="0"/>
          </a:p>
          <a:p>
            <a:pPr>
              <a:spcBef>
                <a:spcPts val="0"/>
              </a:spcBef>
              <a:buFontTx/>
              <a:buNone/>
            </a:pPr>
            <a:r>
              <a:rPr lang="en-US" sz="2800" b="0" dirty="0" smtClean="0"/>
              <a:t>“Health care experiences </a:t>
            </a:r>
            <a:r>
              <a:rPr lang="en-US" sz="2800" b="1" i="1" u="sng" dirty="0" smtClean="0"/>
              <a:t>have an indelible quality</a:t>
            </a:r>
            <a:r>
              <a:rPr lang="en-US" sz="2800" b="0" dirty="0" smtClean="0"/>
              <a:t>.”</a:t>
            </a:r>
          </a:p>
          <a:p>
            <a:pPr>
              <a:spcBef>
                <a:spcPts val="0"/>
              </a:spcBef>
              <a:buFontTx/>
              <a:buNone/>
            </a:pPr>
            <a:endParaRPr lang="en-US" sz="2800" b="0" i="1" dirty="0" smtClean="0"/>
          </a:p>
          <a:p>
            <a:pPr>
              <a:buFontTx/>
              <a:buNone/>
            </a:pPr>
            <a:r>
              <a:rPr lang="en-US" sz="2800" dirty="0"/>
              <a:t>“When our normal physical and mental functioning is uncertain, or when we are brought face to face with the fragility of life, </a:t>
            </a:r>
            <a:r>
              <a:rPr lang="en-US" sz="2800" b="1" i="1" u="sng" dirty="0"/>
              <a:t>all of our senses are heightened</a:t>
            </a:r>
            <a:r>
              <a:rPr lang="en-US" sz="2800" dirty="0" smtClean="0"/>
              <a:t>.”</a:t>
            </a:r>
          </a:p>
          <a:p>
            <a:pPr>
              <a:buFontTx/>
              <a:buNone/>
            </a:pPr>
            <a:r>
              <a:rPr lang="en-US" sz="2800" dirty="0" smtClean="0"/>
              <a:t> </a:t>
            </a:r>
            <a:endParaRPr lang="en-US" sz="2800" dirty="0"/>
          </a:p>
          <a:p>
            <a:pPr>
              <a:buFontTx/>
              <a:buNone/>
            </a:pPr>
            <a:r>
              <a:rPr lang="en-US" sz="2800" dirty="0" smtClean="0"/>
              <a:t> “As </a:t>
            </a:r>
            <a:r>
              <a:rPr lang="en-US" sz="2800" dirty="0"/>
              <a:t>a result, </a:t>
            </a:r>
            <a:r>
              <a:rPr lang="en-US" sz="2800" b="1" i="1" u="sng" dirty="0"/>
              <a:t>health care experiences</a:t>
            </a:r>
            <a:r>
              <a:rPr lang="en-US" sz="2800" dirty="0"/>
              <a:t>, for all the people who play a part in whatever the drama is, whether it be large or </a:t>
            </a:r>
            <a:r>
              <a:rPr lang="en-US" sz="2800" dirty="0" smtClean="0"/>
              <a:t>small…</a:t>
            </a:r>
            <a:r>
              <a:rPr lang="en-US" sz="2800" b="1" i="1" u="sng" dirty="0" smtClean="0"/>
              <a:t>are </a:t>
            </a:r>
            <a:r>
              <a:rPr lang="en-US" sz="2800" b="1" i="1" u="sng" dirty="0"/>
              <a:t>situations that people remember with great intensity</a:t>
            </a:r>
            <a:r>
              <a:rPr lang="en-US" sz="2800" dirty="0"/>
              <a:t>.”</a:t>
            </a:r>
          </a:p>
          <a:p>
            <a:pPr algn="r">
              <a:spcBef>
                <a:spcPts val="0"/>
              </a:spcBef>
              <a:buFontTx/>
              <a:buNone/>
            </a:pPr>
            <a:endParaRPr lang="en-US" sz="1400" b="0" dirty="0" smtClean="0"/>
          </a:p>
          <a:p>
            <a:pPr algn="r">
              <a:spcBef>
                <a:spcPts val="0"/>
              </a:spcBef>
              <a:buFontTx/>
              <a:buNone/>
            </a:pPr>
            <a:endParaRPr lang="en-US" sz="1400" b="0" dirty="0" smtClean="0"/>
          </a:p>
          <a:p>
            <a:pPr algn="r">
              <a:spcBef>
                <a:spcPts val="0"/>
              </a:spcBef>
              <a:buFontTx/>
              <a:buNone/>
            </a:pPr>
            <a:r>
              <a:rPr lang="en-US" sz="1400" b="0" dirty="0" smtClean="0"/>
              <a:t>Crocker and Johnson, </a:t>
            </a:r>
            <a:r>
              <a:rPr lang="en-US" sz="1400" b="0" u="sng" dirty="0" smtClean="0"/>
              <a:t>Privileged Presence</a:t>
            </a:r>
            <a:r>
              <a:rPr lang="en-US" sz="1400" b="0" dirty="0" smtClean="0"/>
              <a:t>, Bull Publishing Company, 2006.</a:t>
            </a:r>
            <a:r>
              <a:rPr lang="en-US" sz="1400" b="0" dirty="0" smtClean="0">
                <a:solidFill>
                  <a:srgbClr val="FFFFFF"/>
                </a:solidFill>
              </a:rPr>
              <a:t>2006.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600" dirty="0" smtClean="0">
                <a:solidFill>
                  <a:srgbClr val="FFC000"/>
                </a:solidFill>
              </a:rPr>
              <a:t>FCVC Patient Satisfaction Results</a:t>
            </a:r>
            <a:endParaRPr lang="en-US" sz="3600" dirty="0">
              <a:solidFill>
                <a:srgbClr val="FFC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1"/>
            <a:ext cx="6705600" cy="462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22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600" dirty="0" smtClean="0">
                <a:solidFill>
                  <a:srgbClr val="FFC000"/>
                </a:solidFill>
              </a:rPr>
              <a:t>HCAHPS Results</a:t>
            </a:r>
            <a:endParaRPr lang="en-US" sz="3600"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653040"/>
            <a:ext cx="9109364" cy="43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17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29" y="152400"/>
            <a:ext cx="8229600" cy="1143000"/>
          </a:xfrm>
        </p:spPr>
        <p:txBody>
          <a:bodyPr>
            <a:normAutofit/>
          </a:bodyPr>
          <a:lstStyle/>
          <a:p>
            <a:pPr algn="l"/>
            <a:r>
              <a:rPr lang="en-US" sz="3600" dirty="0" smtClean="0">
                <a:solidFill>
                  <a:srgbClr val="FFC000"/>
                </a:solidFill>
              </a:rPr>
              <a:t>Questions?</a:t>
            </a:r>
            <a:endParaRPr lang="en-US" sz="3600" dirty="0">
              <a:solidFill>
                <a:srgbClr val="FFC000"/>
              </a:solidFill>
            </a:endParaRP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pPr>
              <a:defRPr/>
            </a:pPr>
            <a:fld id="{D7B9C0E7-4F89-41A6-91BC-7D3D7848988B}" type="slidenum">
              <a:rPr lang="en-US" smtClean="0">
                <a:solidFill>
                  <a:srgbClr val="FFFFFF"/>
                </a:solidFill>
              </a:rPr>
              <a:pPr>
                <a:defRPr/>
              </a:pPr>
              <a:t>22</a:t>
            </a:fld>
            <a:endParaRPr lang="en-US" dirty="0">
              <a:solidFill>
                <a:srgbClr val="FFFFFF"/>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551" t="16253" r="6348" b="10020"/>
          <a:stretch/>
        </p:blipFill>
        <p:spPr>
          <a:xfrm>
            <a:off x="0" y="1638939"/>
            <a:ext cx="2739854" cy="383061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716" t="6495" r="20833" b="-245"/>
          <a:stretch/>
        </p:blipFill>
        <p:spPr>
          <a:xfrm>
            <a:off x="6121405" y="1638938"/>
            <a:ext cx="3022595" cy="2439119"/>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4978" t="13545" r="21341" b="4101"/>
          <a:stretch/>
        </p:blipFill>
        <p:spPr>
          <a:xfrm>
            <a:off x="2739854" y="1638939"/>
            <a:ext cx="3381551" cy="2915346"/>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978" t="19030"/>
          <a:stretch/>
        </p:blipFill>
        <p:spPr>
          <a:xfrm>
            <a:off x="2971490" y="4343401"/>
            <a:ext cx="3179904" cy="1806438"/>
          </a:xfrm>
          <a:prstGeom prst="rect">
            <a:avLst/>
          </a:prstGeom>
        </p:spPr>
      </p:pic>
      <p:pic>
        <p:nvPicPr>
          <p:cNvPr id="14" name="Content Placeholder 4" descr="_DSC5356"/>
          <p:cNvPicPr>
            <a:picLocks noChangeAspect="1" noChangeArrowheads="1"/>
          </p:cNvPicPr>
          <p:nvPr/>
        </p:nvPicPr>
        <p:blipFill>
          <a:blip r:embed="rId7"/>
          <a:srcRect/>
          <a:stretch>
            <a:fillRect/>
          </a:stretch>
        </p:blipFill>
        <p:spPr>
          <a:xfrm>
            <a:off x="0" y="4105006"/>
            <a:ext cx="3057297" cy="2044833"/>
          </a:xfrm>
          <a:prstGeom prst="rect">
            <a:avLst/>
          </a:prstGeom>
          <a:ln w="38100">
            <a:noFill/>
          </a:ln>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1523" y="3770790"/>
            <a:ext cx="3172477" cy="237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3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283029" y="152400"/>
            <a:ext cx="9144000" cy="1200329"/>
          </a:xfrm>
          <a:prstGeom prst="rect">
            <a:avLst/>
          </a:prstGeom>
          <a:noFill/>
          <a:ln w="12700">
            <a:noFill/>
            <a:miter lim="800000"/>
            <a:headEnd/>
            <a:tailEnd/>
          </a:ln>
          <a:effectLst/>
        </p:spPr>
        <p:txBody>
          <a:bodyPr wrap="square">
            <a:spAutoFit/>
          </a:bodyPr>
          <a:lstStyle/>
          <a:p>
            <a:pPr>
              <a:spcBef>
                <a:spcPts val="0"/>
              </a:spcBef>
            </a:pPr>
            <a:r>
              <a:rPr lang="en-US" sz="3600" dirty="0" smtClean="0">
                <a:solidFill>
                  <a:srgbClr val="FFC000"/>
                </a:solidFill>
              </a:rPr>
              <a:t>Defining the Ideal Patient </a:t>
            </a:r>
          </a:p>
          <a:p>
            <a:pPr>
              <a:spcBef>
                <a:spcPts val="0"/>
              </a:spcBef>
            </a:pPr>
            <a:r>
              <a:rPr lang="en-US" sz="3600" dirty="0" smtClean="0">
                <a:solidFill>
                  <a:srgbClr val="FFC000"/>
                </a:solidFill>
              </a:rPr>
              <a:t>Care Experience</a:t>
            </a:r>
            <a:endParaRPr lang="en-US" sz="3600" dirty="0">
              <a:solidFill>
                <a:srgbClr val="FFC000"/>
              </a:solidFill>
              <a:latin typeface="Arial" charset="0"/>
            </a:endParaRPr>
          </a:p>
        </p:txBody>
      </p:sp>
      <p:sp>
        <p:nvSpPr>
          <p:cNvPr id="333827" name="Rectangle 3"/>
          <p:cNvSpPr>
            <a:spLocks noGrp="1" noChangeArrowheads="1"/>
          </p:cNvSpPr>
          <p:nvPr>
            <p:ph type="body" sz="half" idx="4294967295"/>
          </p:nvPr>
        </p:nvSpPr>
        <p:spPr>
          <a:xfrm>
            <a:off x="471488" y="2429329"/>
            <a:ext cx="4939053" cy="2764320"/>
          </a:xfrm>
          <a:noFill/>
          <a:ln/>
        </p:spPr>
        <p:txBody>
          <a:bodyPr/>
          <a:lstStyle/>
          <a:p>
            <a:pPr marL="0" indent="0">
              <a:buNone/>
            </a:pPr>
            <a:r>
              <a:rPr lang="en-US" sz="2800" dirty="0" smtClean="0"/>
              <a:t>Where to begin….</a:t>
            </a:r>
          </a:p>
          <a:p>
            <a:endParaRPr lang="en-US" sz="1000" dirty="0" smtClean="0"/>
          </a:p>
          <a:p>
            <a:pPr marL="0" indent="0">
              <a:buNone/>
            </a:pPr>
            <a:r>
              <a:rPr lang="en-US" sz="2800" dirty="0" smtClean="0"/>
              <a:t>The Institute of Medicine’s “</a:t>
            </a:r>
            <a:r>
              <a:rPr lang="en-US" sz="2800" i="1" dirty="0" smtClean="0"/>
              <a:t>Crossing the Quality Chasm</a:t>
            </a:r>
            <a:r>
              <a:rPr lang="en-US" sz="2800" dirty="0"/>
              <a:t>” </a:t>
            </a:r>
            <a:r>
              <a:rPr lang="en-US" sz="2800" dirty="0" smtClean="0"/>
              <a:t> has provided the vision.</a:t>
            </a:r>
          </a:p>
          <a:p>
            <a:endParaRPr lang="en-US" sz="1000" dirty="0"/>
          </a:p>
          <a:p>
            <a:pPr marL="0" indent="0">
              <a:buNone/>
            </a:pPr>
            <a:endParaRPr lang="en-US" sz="2800" dirty="0">
              <a:solidFill>
                <a:schemeClr val="bg2"/>
              </a:solidFill>
            </a:endParaRPr>
          </a:p>
        </p:txBody>
      </p:sp>
      <p:sp>
        <p:nvSpPr>
          <p:cNvPr id="333828" name="Text Box 4"/>
          <p:cNvSpPr txBox="1">
            <a:spLocks noChangeArrowheads="1"/>
          </p:cNvSpPr>
          <p:nvPr/>
        </p:nvSpPr>
        <p:spPr bwMode="auto">
          <a:xfrm>
            <a:off x="4645025" y="2571750"/>
            <a:ext cx="4244975" cy="519113"/>
          </a:xfrm>
          <a:prstGeom prst="rect">
            <a:avLst/>
          </a:prstGeom>
          <a:noFill/>
          <a:ln w="12700">
            <a:noFill/>
            <a:miter lim="800000"/>
            <a:headEnd/>
            <a:tailEnd/>
          </a:ln>
          <a:effectLst/>
        </p:spPr>
        <p:txBody>
          <a:bodyPr>
            <a:spAutoFit/>
          </a:bodyPr>
          <a:lstStyle/>
          <a:p>
            <a:pPr algn="ctr">
              <a:spcBef>
                <a:spcPct val="50000"/>
              </a:spcBef>
            </a:pPr>
            <a:endParaRPr lang="en-US" sz="2800" u="sng" dirty="0">
              <a:latin typeface="Arial" charset="0"/>
            </a:endParaRPr>
          </a:p>
        </p:txBody>
      </p:sp>
      <p:sp>
        <p:nvSpPr>
          <p:cNvPr id="333829" name="Text Box 5"/>
          <p:cNvSpPr txBox="1">
            <a:spLocks noChangeArrowheads="1"/>
          </p:cNvSpPr>
          <p:nvPr/>
        </p:nvSpPr>
        <p:spPr bwMode="auto">
          <a:xfrm>
            <a:off x="471488" y="6338888"/>
            <a:ext cx="7910512" cy="519112"/>
          </a:xfrm>
          <a:prstGeom prst="rect">
            <a:avLst/>
          </a:prstGeom>
          <a:noFill/>
          <a:ln w="12700">
            <a:noFill/>
            <a:miter lim="800000"/>
            <a:headEnd/>
            <a:tailEnd/>
          </a:ln>
          <a:effectLst/>
        </p:spPr>
        <p:txBody>
          <a:bodyPr>
            <a:spAutoFit/>
          </a:bodyPr>
          <a:lstStyle/>
          <a:p>
            <a:pPr algn="ctr">
              <a:spcBef>
                <a:spcPct val="50000"/>
              </a:spcBef>
            </a:pPr>
            <a:endParaRPr lang="en-US" sz="2800" u="sng" dirty="0">
              <a:latin typeface="Arial" charset="0"/>
            </a:endParaRPr>
          </a:p>
        </p:txBody>
      </p:sp>
      <p:sp>
        <p:nvSpPr>
          <p:cNvPr id="333830" name="Text Box 6"/>
          <p:cNvSpPr txBox="1">
            <a:spLocks noChangeArrowheads="1"/>
          </p:cNvSpPr>
          <p:nvPr/>
        </p:nvSpPr>
        <p:spPr bwMode="auto">
          <a:xfrm>
            <a:off x="6686550" y="1931988"/>
            <a:ext cx="176213" cy="519112"/>
          </a:xfrm>
          <a:prstGeom prst="rect">
            <a:avLst/>
          </a:prstGeom>
          <a:noFill/>
          <a:ln w="12700">
            <a:noFill/>
            <a:miter lim="800000"/>
            <a:headEnd/>
            <a:tailEnd/>
          </a:ln>
          <a:effectLst/>
        </p:spPr>
        <p:txBody>
          <a:bodyPr wrap="none">
            <a:spAutoFit/>
          </a:bodyPr>
          <a:lstStyle/>
          <a:p>
            <a:pPr algn="ctr"/>
            <a:endParaRPr lang="en-US" sz="2800" u="sng" dirty="0">
              <a:latin typeface="Arial" charset="0"/>
            </a:endParaRPr>
          </a:p>
        </p:txBody>
      </p:sp>
      <p:pic>
        <p:nvPicPr>
          <p:cNvPr id="1026" name="Picture 2" descr="Product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4" y="2429329"/>
            <a:ext cx="2928936" cy="292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80555" y="228600"/>
            <a:ext cx="8229600" cy="1143000"/>
          </a:xfrm>
        </p:spPr>
        <p:txBody>
          <a:bodyPr>
            <a:noAutofit/>
          </a:bodyPr>
          <a:lstStyle/>
          <a:p>
            <a:r>
              <a:rPr lang="en-US" sz="3600" dirty="0">
                <a:solidFill>
                  <a:srgbClr val="FFC000"/>
                </a:solidFill>
              </a:rPr>
              <a:t>“Crossing the Quality Chasm” </a:t>
            </a:r>
            <a:r>
              <a:rPr lang="en-US" sz="3600" dirty="0" smtClean="0">
                <a:solidFill>
                  <a:srgbClr val="FFC000"/>
                </a:solidFill>
              </a:rPr>
              <a:t/>
            </a:r>
            <a:br>
              <a:rPr lang="en-US" sz="3600" dirty="0" smtClean="0">
                <a:solidFill>
                  <a:srgbClr val="FFC000"/>
                </a:solidFill>
              </a:rPr>
            </a:br>
            <a:r>
              <a:rPr lang="en-US" sz="3600" i="1" dirty="0" smtClean="0">
                <a:solidFill>
                  <a:srgbClr val="FFC000"/>
                </a:solidFill>
              </a:rPr>
              <a:t>Six </a:t>
            </a:r>
            <a:r>
              <a:rPr lang="en-US" sz="3600" i="1" dirty="0">
                <a:solidFill>
                  <a:srgbClr val="FFC000"/>
                </a:solidFill>
              </a:rPr>
              <a:t>Aims</a:t>
            </a:r>
          </a:p>
        </p:txBody>
      </p:sp>
      <p:sp>
        <p:nvSpPr>
          <p:cNvPr id="342019" name="Rectangle 3"/>
          <p:cNvSpPr>
            <a:spLocks noGrp="1" noChangeArrowheads="1"/>
          </p:cNvSpPr>
          <p:nvPr>
            <p:ph idx="1"/>
          </p:nvPr>
        </p:nvSpPr>
        <p:spPr/>
        <p:txBody>
          <a:bodyPr/>
          <a:lstStyle/>
          <a:p>
            <a:pPr algn="ctr">
              <a:spcBef>
                <a:spcPts val="0"/>
              </a:spcBef>
              <a:buFont typeface="ZapfDingbats" pitchFamily="82" charset="2"/>
              <a:buNone/>
            </a:pPr>
            <a:r>
              <a:rPr lang="en-US" sz="2800" b="1" dirty="0">
                <a:effectLst/>
                <a:latin typeface="Arial" charset="0"/>
              </a:rPr>
              <a:t>Health care must be</a:t>
            </a:r>
            <a:r>
              <a:rPr lang="en-US" sz="2800" b="1" dirty="0" smtClean="0">
                <a:effectLst/>
                <a:latin typeface="Arial" charset="0"/>
              </a:rPr>
              <a:t>:</a:t>
            </a:r>
          </a:p>
          <a:p>
            <a:pPr algn="ctr">
              <a:spcBef>
                <a:spcPts val="0"/>
              </a:spcBef>
              <a:buFont typeface="ZapfDingbats" pitchFamily="82" charset="2"/>
              <a:buNone/>
            </a:pPr>
            <a:endParaRPr lang="en-US" sz="1000" b="1" dirty="0">
              <a:effectLst/>
              <a:latin typeface="Arial" charset="0"/>
            </a:endParaRPr>
          </a:p>
          <a:p>
            <a:pPr algn="ctr">
              <a:spcBef>
                <a:spcPts val="0"/>
              </a:spcBef>
              <a:buFont typeface="ZapfDingbats" pitchFamily="82" charset="2"/>
              <a:buNone/>
            </a:pPr>
            <a:r>
              <a:rPr lang="en-US" sz="2800" i="1" dirty="0" smtClean="0">
                <a:effectLst/>
                <a:latin typeface="Arial" charset="0"/>
              </a:rPr>
              <a:t>Safe</a:t>
            </a:r>
            <a:endParaRPr lang="en-US" sz="2800" i="1" dirty="0">
              <a:effectLst/>
              <a:latin typeface="Arial" charset="0"/>
            </a:endParaRPr>
          </a:p>
          <a:p>
            <a:pPr algn="ctr">
              <a:spcBef>
                <a:spcPts val="0"/>
              </a:spcBef>
              <a:buFont typeface="ZapfDingbats" pitchFamily="82" charset="2"/>
              <a:buNone/>
            </a:pPr>
            <a:r>
              <a:rPr lang="en-US" sz="2800" i="1" dirty="0">
                <a:effectLst/>
                <a:latin typeface="Arial" charset="0"/>
              </a:rPr>
              <a:t>Effective</a:t>
            </a:r>
          </a:p>
          <a:p>
            <a:pPr algn="ctr">
              <a:spcBef>
                <a:spcPts val="0"/>
              </a:spcBef>
              <a:buFont typeface="ZapfDingbats" pitchFamily="82" charset="2"/>
              <a:buNone/>
            </a:pPr>
            <a:r>
              <a:rPr lang="en-US" sz="2800" i="1" dirty="0">
                <a:effectLst/>
                <a:latin typeface="Arial" charset="0"/>
              </a:rPr>
              <a:t>Patient-centered</a:t>
            </a:r>
          </a:p>
          <a:p>
            <a:pPr algn="ctr">
              <a:spcBef>
                <a:spcPts val="0"/>
              </a:spcBef>
              <a:buFont typeface="ZapfDingbats" pitchFamily="82" charset="2"/>
              <a:buNone/>
            </a:pPr>
            <a:r>
              <a:rPr lang="en-US" sz="2800" i="1" dirty="0">
                <a:effectLst/>
                <a:latin typeface="Arial" charset="0"/>
              </a:rPr>
              <a:t>Timely</a:t>
            </a:r>
          </a:p>
          <a:p>
            <a:pPr algn="ctr">
              <a:spcBef>
                <a:spcPts val="0"/>
              </a:spcBef>
              <a:buFont typeface="ZapfDingbats" pitchFamily="82" charset="2"/>
              <a:buNone/>
            </a:pPr>
            <a:r>
              <a:rPr lang="en-US" sz="2800" i="1" dirty="0">
                <a:effectLst/>
                <a:latin typeface="Arial" charset="0"/>
              </a:rPr>
              <a:t>Efficient</a:t>
            </a:r>
          </a:p>
          <a:p>
            <a:pPr algn="ctr">
              <a:spcBef>
                <a:spcPts val="0"/>
              </a:spcBef>
              <a:buFont typeface="ZapfDingbats" pitchFamily="82" charset="2"/>
              <a:buNone/>
            </a:pPr>
            <a:r>
              <a:rPr lang="en-US" sz="2800" i="1" dirty="0">
                <a:effectLst/>
                <a:latin typeface="Arial" charset="0"/>
              </a:rPr>
              <a:t>Equitable</a:t>
            </a:r>
          </a:p>
        </p:txBody>
      </p:sp>
      <p:sp>
        <p:nvSpPr>
          <p:cNvPr id="342020" name="Text Box 4"/>
          <p:cNvSpPr txBox="1">
            <a:spLocks noChangeArrowheads="1"/>
          </p:cNvSpPr>
          <p:nvPr/>
        </p:nvSpPr>
        <p:spPr bwMode="auto">
          <a:xfrm>
            <a:off x="204355" y="5486400"/>
            <a:ext cx="8305800" cy="52322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dirty="0">
                <a:latin typeface="Arial" charset="0"/>
              </a:rPr>
              <a:t>Source:</a:t>
            </a:r>
            <a:r>
              <a:rPr lang="en-US" sz="1400" i="1" dirty="0">
                <a:latin typeface="Arial" charset="0"/>
              </a:rPr>
              <a:t> Crossing the Quality Chasm: A</a:t>
            </a:r>
            <a:r>
              <a:rPr lang="en-US" sz="1400" i="1" dirty="0">
                <a:solidFill>
                  <a:schemeClr val="bg1"/>
                </a:solidFill>
                <a:latin typeface="Arial" charset="0"/>
              </a:rPr>
              <a:t> </a:t>
            </a:r>
            <a:r>
              <a:rPr lang="en-US" sz="1400" i="1" dirty="0">
                <a:latin typeface="Arial" charset="0"/>
              </a:rPr>
              <a:t>New Health System for the 21st Century</a:t>
            </a:r>
            <a:r>
              <a:rPr lang="en-US" sz="1400" dirty="0">
                <a:latin typeface="Arial" charset="0"/>
              </a:rPr>
              <a:t>, Institute of Medicine, National Academy of Sciences, </a:t>
            </a:r>
            <a:r>
              <a:rPr lang="en-US" sz="1400" dirty="0" smtClean="0">
                <a:latin typeface="Arial" charset="0"/>
              </a:rPr>
              <a:t>2000, pp 39-40.</a:t>
            </a:r>
            <a:endParaRPr lang="en-US" sz="1400" dirty="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380999" y="190500"/>
            <a:ext cx="8382001" cy="1200329"/>
          </a:xfrm>
          <a:prstGeom prst="rect">
            <a:avLst/>
          </a:prstGeom>
          <a:noFill/>
          <a:ln w="12700">
            <a:noFill/>
            <a:miter lim="800000"/>
            <a:headEnd type="none" w="sm" len="sm"/>
            <a:tailEnd type="none" w="sm" len="sm"/>
          </a:ln>
          <a:effectLst/>
        </p:spPr>
        <p:txBody>
          <a:bodyPr wrap="square">
            <a:spAutoFit/>
          </a:bodyPr>
          <a:lstStyle/>
          <a:p>
            <a:r>
              <a:rPr lang="en-US" sz="3600" dirty="0">
                <a:solidFill>
                  <a:srgbClr val="FFC000"/>
                </a:solidFill>
                <a:latin typeface="Arial" charset="0"/>
              </a:rPr>
              <a:t>“Crossing the Quality </a:t>
            </a:r>
            <a:r>
              <a:rPr lang="en-US" sz="3600" dirty="0" smtClean="0">
                <a:solidFill>
                  <a:srgbClr val="FFC000"/>
                </a:solidFill>
                <a:latin typeface="Arial" charset="0"/>
              </a:rPr>
              <a:t>Chasm”</a:t>
            </a:r>
          </a:p>
          <a:p>
            <a:r>
              <a:rPr lang="en-US" sz="3600" i="1" dirty="0" smtClean="0">
                <a:solidFill>
                  <a:srgbClr val="FFC000"/>
                </a:solidFill>
                <a:latin typeface="Arial" charset="0"/>
              </a:rPr>
              <a:t>Ten </a:t>
            </a:r>
            <a:r>
              <a:rPr lang="en-US" sz="3600" i="1" dirty="0">
                <a:solidFill>
                  <a:srgbClr val="FFC000"/>
                </a:solidFill>
                <a:latin typeface="Arial" charset="0"/>
              </a:rPr>
              <a:t>Rules For Care</a:t>
            </a:r>
          </a:p>
        </p:txBody>
      </p:sp>
      <p:sp>
        <p:nvSpPr>
          <p:cNvPr id="344067" name="Text Box 3"/>
          <p:cNvSpPr txBox="1">
            <a:spLocks noChangeArrowheads="1"/>
          </p:cNvSpPr>
          <p:nvPr/>
        </p:nvSpPr>
        <p:spPr bwMode="auto">
          <a:xfrm>
            <a:off x="609600" y="1676400"/>
            <a:ext cx="7620000" cy="3939540"/>
          </a:xfrm>
          <a:prstGeom prst="rect">
            <a:avLst/>
          </a:prstGeom>
          <a:noFill/>
          <a:ln w="12700">
            <a:noFill/>
            <a:miter lim="800000"/>
            <a:headEnd type="none" w="sm" len="sm"/>
            <a:tailEnd type="none" w="sm" len="sm"/>
          </a:ln>
          <a:effectLst/>
        </p:spPr>
        <p:txBody>
          <a:bodyPr>
            <a:spAutoFit/>
          </a:bodyPr>
          <a:lstStyle/>
          <a:p>
            <a:pPr marL="457200" indent="-457200">
              <a:spcBef>
                <a:spcPts val="400"/>
              </a:spcBef>
              <a:buFont typeface="Arial" pitchFamily="34" charset="0"/>
              <a:buChar char="•"/>
              <a:tabLst>
                <a:tab pos="288925" algn="l"/>
                <a:tab pos="460375" algn="l"/>
                <a:tab pos="801688" algn="l"/>
              </a:tabLst>
            </a:pPr>
            <a:r>
              <a:rPr lang="en-US" sz="2200" i="1" dirty="0" smtClean="0">
                <a:latin typeface="Arial" charset="0"/>
              </a:rPr>
              <a:t>Care based on continuous healing relationships</a:t>
            </a:r>
          </a:p>
          <a:p>
            <a:pPr marL="457200" indent="-457200">
              <a:spcBef>
                <a:spcPts val="400"/>
              </a:spcBef>
              <a:buFontTx/>
              <a:buChar char="•"/>
              <a:tabLst>
                <a:tab pos="288925" algn="l"/>
                <a:tab pos="460375" algn="l"/>
                <a:tab pos="801688" algn="l"/>
              </a:tabLst>
            </a:pPr>
            <a:r>
              <a:rPr lang="en-US" sz="2200" i="1" dirty="0" smtClean="0">
                <a:latin typeface="Arial" charset="0"/>
              </a:rPr>
              <a:t>Customization based on patient needs and values</a:t>
            </a:r>
          </a:p>
          <a:p>
            <a:pPr marL="457200" indent="-457200">
              <a:spcBef>
                <a:spcPts val="400"/>
              </a:spcBef>
              <a:buFontTx/>
              <a:buChar char="•"/>
              <a:tabLst>
                <a:tab pos="288925" algn="l"/>
                <a:tab pos="460375" algn="l"/>
                <a:tab pos="801688" algn="l"/>
              </a:tabLst>
            </a:pPr>
            <a:r>
              <a:rPr lang="en-US" sz="2200" b="1" i="1" dirty="0" smtClean="0">
                <a:latin typeface="Arial" charset="0"/>
              </a:rPr>
              <a:t>The patient as the source of control</a:t>
            </a:r>
          </a:p>
          <a:p>
            <a:pPr marL="457200" indent="-457200">
              <a:spcBef>
                <a:spcPts val="400"/>
              </a:spcBef>
              <a:buFontTx/>
              <a:buChar char="•"/>
              <a:tabLst>
                <a:tab pos="288925" algn="l"/>
                <a:tab pos="460375" algn="l"/>
                <a:tab pos="801688" algn="l"/>
              </a:tabLst>
            </a:pPr>
            <a:r>
              <a:rPr lang="en-US" sz="2200" i="1" dirty="0" smtClean="0">
                <a:latin typeface="Arial" charset="0"/>
              </a:rPr>
              <a:t>Shared knowledge and the free flow of information</a:t>
            </a:r>
          </a:p>
          <a:p>
            <a:pPr marL="457200" indent="-457200">
              <a:spcBef>
                <a:spcPts val="400"/>
              </a:spcBef>
              <a:buFontTx/>
              <a:buChar char="•"/>
              <a:tabLst>
                <a:tab pos="288925" algn="l"/>
                <a:tab pos="460375" algn="l"/>
                <a:tab pos="801688" algn="l"/>
              </a:tabLst>
            </a:pPr>
            <a:r>
              <a:rPr lang="en-US" sz="2200" i="1" dirty="0" smtClean="0">
                <a:latin typeface="Arial" charset="0"/>
              </a:rPr>
              <a:t>Evidence-based decision making</a:t>
            </a:r>
          </a:p>
          <a:p>
            <a:pPr marL="457200" indent="-457200">
              <a:spcBef>
                <a:spcPts val="400"/>
              </a:spcBef>
              <a:buFontTx/>
              <a:buChar char="•"/>
              <a:tabLst>
                <a:tab pos="288925" algn="l"/>
                <a:tab pos="460375" algn="l"/>
                <a:tab pos="801688" algn="l"/>
              </a:tabLst>
            </a:pPr>
            <a:r>
              <a:rPr lang="en-US" sz="2200" i="1" dirty="0" smtClean="0">
                <a:latin typeface="Arial" charset="0"/>
              </a:rPr>
              <a:t>Safety as a system property</a:t>
            </a:r>
          </a:p>
          <a:p>
            <a:pPr marL="457200" indent="-457200">
              <a:spcBef>
                <a:spcPts val="400"/>
              </a:spcBef>
              <a:buFontTx/>
              <a:buChar char="•"/>
              <a:tabLst>
                <a:tab pos="288925" algn="l"/>
                <a:tab pos="460375" algn="l"/>
                <a:tab pos="801688" algn="l"/>
              </a:tabLst>
            </a:pPr>
            <a:r>
              <a:rPr lang="en-US" sz="2200" i="1" dirty="0" smtClean="0">
                <a:latin typeface="Arial" charset="0"/>
              </a:rPr>
              <a:t>The need for transparency</a:t>
            </a:r>
          </a:p>
          <a:p>
            <a:pPr marL="457200" indent="-457200">
              <a:spcBef>
                <a:spcPts val="400"/>
              </a:spcBef>
              <a:buFontTx/>
              <a:buChar char="•"/>
              <a:tabLst>
                <a:tab pos="288925" algn="l"/>
                <a:tab pos="460375" algn="l"/>
                <a:tab pos="801688" algn="l"/>
              </a:tabLst>
            </a:pPr>
            <a:r>
              <a:rPr lang="en-US" sz="2200" i="1" dirty="0" smtClean="0">
                <a:latin typeface="Arial" charset="0"/>
              </a:rPr>
              <a:t>Anticipation of needs</a:t>
            </a:r>
          </a:p>
          <a:p>
            <a:pPr marL="457200" indent="-457200">
              <a:spcBef>
                <a:spcPts val="400"/>
              </a:spcBef>
              <a:buFontTx/>
              <a:buChar char="•"/>
              <a:tabLst>
                <a:tab pos="288925" algn="l"/>
                <a:tab pos="460375" algn="l"/>
                <a:tab pos="801688" algn="l"/>
              </a:tabLst>
            </a:pPr>
            <a:r>
              <a:rPr lang="en-US" sz="2200" i="1" dirty="0" smtClean="0">
                <a:latin typeface="Arial" charset="0"/>
              </a:rPr>
              <a:t>Continuous decrease in waste</a:t>
            </a:r>
          </a:p>
          <a:p>
            <a:pPr marL="457200" indent="-457200">
              <a:spcBef>
                <a:spcPts val="400"/>
              </a:spcBef>
              <a:buFontTx/>
              <a:buChar char="•"/>
              <a:tabLst>
                <a:tab pos="288925" algn="l"/>
                <a:tab pos="460375" algn="l"/>
                <a:tab pos="801688" algn="l"/>
              </a:tabLst>
            </a:pPr>
            <a:r>
              <a:rPr lang="en-US" sz="2200" i="1" dirty="0" smtClean="0">
                <a:latin typeface="Arial" charset="0"/>
              </a:rPr>
              <a:t>Cooperation among clinicians</a:t>
            </a:r>
            <a:endParaRPr lang="en-US" sz="2200" i="1" dirty="0">
              <a:latin typeface="Arial" charset="0"/>
            </a:endParaRPr>
          </a:p>
        </p:txBody>
      </p:sp>
      <p:sp>
        <p:nvSpPr>
          <p:cNvPr id="4" name="Text Box 4"/>
          <p:cNvSpPr txBox="1">
            <a:spLocks noChangeArrowheads="1"/>
          </p:cNvSpPr>
          <p:nvPr/>
        </p:nvSpPr>
        <p:spPr bwMode="auto">
          <a:xfrm>
            <a:off x="228600" y="5615940"/>
            <a:ext cx="8305800" cy="52322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dirty="0">
                <a:latin typeface="Arial" charset="0"/>
              </a:rPr>
              <a:t>Source:</a:t>
            </a:r>
            <a:r>
              <a:rPr lang="en-US" sz="1400" i="1" dirty="0">
                <a:latin typeface="Arial" charset="0"/>
              </a:rPr>
              <a:t> Crossing the Quality Chasm: A</a:t>
            </a:r>
            <a:r>
              <a:rPr lang="en-US" sz="1400" i="1" dirty="0">
                <a:solidFill>
                  <a:schemeClr val="bg1"/>
                </a:solidFill>
                <a:latin typeface="Arial" charset="0"/>
              </a:rPr>
              <a:t> </a:t>
            </a:r>
            <a:r>
              <a:rPr lang="en-US" sz="1400" i="1" dirty="0">
                <a:latin typeface="Arial" charset="0"/>
              </a:rPr>
              <a:t>New Health System for the 21st Century</a:t>
            </a:r>
            <a:r>
              <a:rPr lang="en-US" sz="1400" dirty="0">
                <a:latin typeface="Arial" charset="0"/>
              </a:rPr>
              <a:t>, Institute of Medicine, National Academy of Sciences, </a:t>
            </a:r>
            <a:r>
              <a:rPr lang="en-US" sz="1400" dirty="0" smtClean="0">
                <a:latin typeface="Arial" charset="0"/>
              </a:rPr>
              <a:t>2000, pp 61-62.</a:t>
            </a:r>
            <a:endParaRPr lang="en-US" sz="1400" dirty="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381000" y="228600"/>
            <a:ext cx="8229600" cy="1143000"/>
          </a:xfrm>
        </p:spPr>
        <p:txBody>
          <a:bodyPr>
            <a:noAutofit/>
          </a:bodyPr>
          <a:lstStyle/>
          <a:p>
            <a:pPr algn="l"/>
            <a:r>
              <a:rPr lang="en-US" sz="4000" dirty="0" smtClean="0">
                <a:solidFill>
                  <a:srgbClr val="FFC000"/>
                </a:solidFill>
              </a:rPr>
              <a:t>“</a:t>
            </a:r>
            <a:r>
              <a:rPr lang="en-US" sz="3600" dirty="0" smtClean="0">
                <a:solidFill>
                  <a:srgbClr val="FFC000"/>
                </a:solidFill>
              </a:rPr>
              <a:t>Nothing About Me Without Me</a:t>
            </a:r>
            <a:r>
              <a:rPr lang="en-US" sz="4000" dirty="0" smtClean="0">
                <a:solidFill>
                  <a:srgbClr val="FFC000"/>
                </a:solidFill>
              </a:rPr>
              <a:t>”  </a:t>
            </a:r>
            <a:r>
              <a:rPr lang="en-US" sz="4000" u="sng" dirty="0" smtClean="0">
                <a:solidFill>
                  <a:srgbClr val="FFC000"/>
                </a:solidFill>
              </a:rPr>
              <a:t> </a:t>
            </a:r>
            <a:r>
              <a:rPr lang="en-US" sz="4000" dirty="0" smtClean="0">
                <a:solidFill>
                  <a:srgbClr val="FFC000"/>
                </a:solidFill>
              </a:rPr>
              <a:t> </a:t>
            </a:r>
            <a:endParaRPr lang="en-US" sz="4000" dirty="0">
              <a:solidFill>
                <a:srgbClr val="FFC000"/>
              </a:solidFill>
            </a:endParaRPr>
          </a:p>
        </p:txBody>
      </p:sp>
      <p:sp>
        <p:nvSpPr>
          <p:cNvPr id="527363" name="Rectangle 3"/>
          <p:cNvSpPr>
            <a:spLocks noGrp="1" noChangeArrowheads="1"/>
          </p:cNvSpPr>
          <p:nvPr>
            <p:ph idx="1"/>
          </p:nvPr>
        </p:nvSpPr>
        <p:spPr/>
        <p:txBody>
          <a:bodyPr/>
          <a:lstStyle/>
          <a:p>
            <a:pPr marL="0" indent="0">
              <a:spcBef>
                <a:spcPts val="0"/>
              </a:spcBef>
              <a:buNone/>
            </a:pPr>
            <a:r>
              <a:rPr lang="en-US" sz="2800" dirty="0" smtClean="0"/>
              <a:t>Patient and Family Centered Care (PFCC</a:t>
            </a:r>
            <a:r>
              <a:rPr lang="en-US" sz="2800" dirty="0"/>
              <a:t>)</a:t>
            </a:r>
            <a:endParaRPr lang="en-US" sz="2800" dirty="0" smtClean="0"/>
          </a:p>
          <a:p>
            <a:pPr marL="0" indent="0">
              <a:spcBef>
                <a:spcPts val="0"/>
              </a:spcBef>
              <a:buNone/>
            </a:pPr>
            <a:r>
              <a:rPr lang="en-US" sz="2800" dirty="0" smtClean="0"/>
              <a:t>is a </a:t>
            </a:r>
            <a:r>
              <a:rPr lang="en-US" sz="2800" i="1" dirty="0" smtClean="0"/>
              <a:t>Philosophy</a:t>
            </a:r>
            <a:r>
              <a:rPr lang="en-US" sz="2800" dirty="0" smtClean="0"/>
              <a:t>, a </a:t>
            </a:r>
            <a:r>
              <a:rPr lang="en-US" sz="2800" i="1" dirty="0" smtClean="0"/>
              <a:t>Process </a:t>
            </a:r>
            <a:r>
              <a:rPr lang="en-US" sz="2800" dirty="0" smtClean="0"/>
              <a:t>and a</a:t>
            </a:r>
            <a:r>
              <a:rPr lang="en-US" sz="2800" i="1" dirty="0" smtClean="0"/>
              <a:t> Practice</a:t>
            </a:r>
            <a:endParaRPr lang="en-US" sz="2800" dirty="0" smtClean="0"/>
          </a:p>
          <a:p>
            <a:pPr marL="0">
              <a:buNone/>
            </a:pPr>
            <a:endParaRPr lang="en-US" sz="1000" dirty="0" smtClean="0"/>
          </a:p>
          <a:p>
            <a:pPr marL="0">
              <a:buNone/>
            </a:pPr>
            <a:endParaRPr lang="en-US" sz="1000" dirty="0" smtClean="0"/>
          </a:p>
          <a:p>
            <a:pPr marL="0">
              <a:buNone/>
            </a:pPr>
            <a:r>
              <a:rPr lang="en-US" sz="2400" dirty="0" smtClean="0"/>
              <a:t>PFCC is a national movement within healthcare that promotes a true partnership </a:t>
            </a:r>
            <a:r>
              <a:rPr lang="en-US" sz="2400" b="1" u="sng" dirty="0" smtClean="0"/>
              <a:t>with</a:t>
            </a:r>
            <a:r>
              <a:rPr lang="en-US" sz="2400" dirty="0" smtClean="0"/>
              <a:t> patients and families…</a:t>
            </a:r>
            <a:endParaRPr lang="en-US" sz="2400" dirty="0" smtClean="0">
              <a:solidFill>
                <a:srgbClr val="15224A"/>
              </a:solidFill>
            </a:endParaRPr>
          </a:p>
          <a:p>
            <a:pPr marL="0">
              <a:buNone/>
            </a:pPr>
            <a:endParaRPr lang="en-US" sz="2400" dirty="0" smtClean="0"/>
          </a:p>
          <a:p>
            <a:pPr marL="0">
              <a:buNone/>
            </a:pPr>
            <a:r>
              <a:rPr lang="en-US" sz="2400" dirty="0" smtClean="0"/>
              <a:t>…bringing their perspectives into the </a:t>
            </a:r>
            <a:r>
              <a:rPr lang="en-US" sz="2400" u="sng" dirty="0" smtClean="0"/>
              <a:t>planning, delivery, practice, and evaluation </a:t>
            </a:r>
            <a:r>
              <a:rPr lang="en-US" sz="2400" dirty="0" smtClean="0"/>
              <a:t>of health care, to ultimately transform the care experience and improve </a:t>
            </a:r>
            <a:r>
              <a:rPr lang="en-US" sz="2400" u="sng" dirty="0" smtClean="0"/>
              <a:t>quality and safety.</a:t>
            </a:r>
          </a:p>
          <a:p>
            <a:pPr marL="0">
              <a:spcBef>
                <a:spcPts val="0"/>
              </a:spcBef>
              <a:buFontTx/>
              <a:buNone/>
            </a:pPr>
            <a:endParaRPr lang="en-US" sz="1000" dirty="0" smtClean="0"/>
          </a:p>
          <a:p>
            <a:pPr lvl="1">
              <a:lnSpc>
                <a:spcPts val="4100"/>
              </a:lnSpc>
            </a:pPr>
            <a:endParaRPr lang="en-US" sz="3200" dirty="0">
              <a:solidFill>
                <a:srgbClr val="15224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The Wisdom of Stories</a:t>
            </a:r>
            <a:endParaRPr lang="en-US" sz="3600" dirty="0">
              <a:solidFill>
                <a:srgbClr val="FFC000"/>
              </a:solidFill>
            </a:endParaRPr>
          </a:p>
        </p:txBody>
      </p:sp>
      <p:sp>
        <p:nvSpPr>
          <p:cNvPr id="3" name="Content Placeholder 2"/>
          <p:cNvSpPr>
            <a:spLocks noGrp="1"/>
          </p:cNvSpPr>
          <p:nvPr>
            <p:ph idx="1"/>
          </p:nvPr>
        </p:nvSpPr>
        <p:spPr>
          <a:xfrm>
            <a:off x="457200" y="1828800"/>
            <a:ext cx="8229600" cy="4343400"/>
          </a:xfrm>
        </p:spPr>
        <p:txBody>
          <a:bodyPr>
            <a:normAutofit fontScale="92500" lnSpcReduction="10000"/>
          </a:bodyPr>
          <a:lstStyle/>
          <a:p>
            <a:pPr marL="0" indent="0">
              <a:spcBef>
                <a:spcPts val="3000"/>
              </a:spcBef>
              <a:buNone/>
            </a:pPr>
            <a:r>
              <a:rPr lang="en-US" sz="3000" dirty="0" smtClean="0"/>
              <a:t>The more patients are viewed as people with stories… </a:t>
            </a:r>
          </a:p>
          <a:p>
            <a:pPr marL="0" indent="0">
              <a:spcBef>
                <a:spcPts val="3000"/>
              </a:spcBef>
              <a:buNone/>
            </a:pPr>
            <a:r>
              <a:rPr lang="en-US" sz="3000" dirty="0" smtClean="0"/>
              <a:t>the more the relationships between caregivers and patients are humanized…</a:t>
            </a:r>
          </a:p>
          <a:p>
            <a:pPr marL="0" indent="0">
              <a:spcBef>
                <a:spcPts val="3000"/>
              </a:spcBef>
              <a:buNone/>
            </a:pPr>
            <a:r>
              <a:rPr lang="en-US" sz="3000" dirty="0" smtClean="0"/>
              <a:t>the more patients are viewed as people rather than diseases… </a:t>
            </a:r>
          </a:p>
          <a:p>
            <a:pPr marL="0" indent="0">
              <a:spcBef>
                <a:spcPts val="3000"/>
              </a:spcBef>
              <a:buNone/>
            </a:pPr>
            <a:r>
              <a:rPr lang="en-US" sz="3000" dirty="0" smtClean="0"/>
              <a:t>and the more patients are protected from error. </a:t>
            </a:r>
            <a:r>
              <a:rPr lang="en-US" sz="1100" dirty="0" smtClean="0"/>
              <a:t>															</a:t>
            </a:r>
            <a:r>
              <a:rPr lang="en-US" sz="1500" dirty="0" smtClean="0"/>
              <a:t>(Stone 2006)</a:t>
            </a:r>
          </a:p>
          <a:p>
            <a:pPr marL="0" indent="0">
              <a:spcBef>
                <a:spcPts val="3000"/>
              </a:spcBef>
              <a:buNone/>
            </a:pPr>
            <a:endParaRPr lang="en-US" sz="2800" dirty="0"/>
          </a:p>
        </p:txBody>
      </p:sp>
    </p:spTree>
    <p:extLst>
      <p:ext uri="{BB962C8B-B14F-4D97-AF65-F5344CB8AC3E}">
        <p14:creationId xmlns:p14="http://schemas.microsoft.com/office/powerpoint/2010/main" val="163510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66700"/>
            <a:ext cx="8229600" cy="1143000"/>
          </a:xfrm>
        </p:spPr>
        <p:txBody>
          <a:bodyPr>
            <a:normAutofit/>
          </a:bodyPr>
          <a:lstStyle/>
          <a:p>
            <a:r>
              <a:rPr lang="en-US" sz="3600" dirty="0" smtClean="0">
                <a:solidFill>
                  <a:srgbClr val="FFC000"/>
                </a:solidFill>
              </a:rPr>
              <a:t>Erik’s Story</a:t>
            </a:r>
            <a:endParaRPr lang="en-US" sz="3600" dirty="0">
              <a:solidFill>
                <a:srgbClr val="FFC000"/>
              </a:solidFill>
            </a:endParaRPr>
          </a:p>
        </p:txBody>
      </p:sp>
      <p:sp>
        <p:nvSpPr>
          <p:cNvPr id="8" name="Content Placeholder 7"/>
          <p:cNvSpPr>
            <a:spLocks noGrp="1"/>
          </p:cNvSpPr>
          <p:nvPr>
            <p:ph idx="1"/>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368" t="25241" r="24527" b="25407"/>
          <a:stretch/>
        </p:blipFill>
        <p:spPr>
          <a:xfrm>
            <a:off x="6019800" y="1676400"/>
            <a:ext cx="2702257" cy="338464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491" r="11067" b="10088"/>
          <a:stretch/>
        </p:blipFill>
        <p:spPr>
          <a:xfrm>
            <a:off x="3048000" y="1676400"/>
            <a:ext cx="2971800" cy="441419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9263" t="6902" r="12788" b="41443"/>
          <a:stretch/>
        </p:blipFill>
        <p:spPr>
          <a:xfrm>
            <a:off x="91474" y="1752600"/>
            <a:ext cx="2923987" cy="410449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1431" t="17861" r="127592" b="6201"/>
          <a:stretch/>
        </p:blipFill>
        <p:spPr>
          <a:xfrm>
            <a:off x="7625970" y="838200"/>
            <a:ext cx="3036059" cy="33562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4316355"/>
            <a:ext cx="1743501" cy="1743501"/>
          </a:xfrm>
          <a:prstGeom prst="rect">
            <a:avLst/>
          </a:prstGeom>
        </p:spPr>
      </p:pic>
      <p:sp>
        <p:nvSpPr>
          <p:cNvPr id="3" name="TextBox 2"/>
          <p:cNvSpPr txBox="1"/>
          <p:nvPr/>
        </p:nvSpPr>
        <p:spPr>
          <a:xfrm>
            <a:off x="91474" y="5744306"/>
            <a:ext cx="2923987" cy="369332"/>
          </a:xfrm>
          <a:prstGeom prst="rect">
            <a:avLst/>
          </a:prstGeom>
          <a:noFill/>
        </p:spPr>
        <p:txBody>
          <a:bodyPr wrap="square" rtlCol="0">
            <a:spAutoFit/>
          </a:bodyPr>
          <a:lstStyle/>
          <a:p>
            <a:pPr algn="ctr"/>
            <a:r>
              <a:rPr lang="en-US" b="1" dirty="0" smtClean="0">
                <a:solidFill>
                  <a:prstClr val="black"/>
                </a:solidFill>
              </a:rPr>
              <a:t>Son and Brother</a:t>
            </a:r>
            <a:endParaRPr lang="en-US" b="1" dirty="0">
              <a:solidFill>
                <a:prstClr val="black"/>
              </a:solidFill>
            </a:endParaRPr>
          </a:p>
        </p:txBody>
      </p:sp>
      <p:sp>
        <p:nvSpPr>
          <p:cNvPr id="7" name="TextBox 6"/>
          <p:cNvSpPr txBox="1"/>
          <p:nvPr/>
        </p:nvSpPr>
        <p:spPr>
          <a:xfrm>
            <a:off x="5981131" y="5188105"/>
            <a:ext cx="1295400" cy="923330"/>
          </a:xfrm>
          <a:prstGeom prst="rect">
            <a:avLst/>
          </a:prstGeom>
          <a:noFill/>
        </p:spPr>
        <p:txBody>
          <a:bodyPr wrap="square" rtlCol="0">
            <a:spAutoFit/>
          </a:bodyPr>
          <a:lstStyle/>
          <a:p>
            <a:pPr algn="ctr"/>
            <a:r>
              <a:rPr lang="en-US" b="1" dirty="0" smtClean="0">
                <a:solidFill>
                  <a:prstClr val="black"/>
                </a:solidFill>
              </a:rPr>
              <a:t>Husband</a:t>
            </a:r>
          </a:p>
          <a:p>
            <a:pPr algn="ctr"/>
            <a:r>
              <a:rPr lang="en-US" b="1" dirty="0">
                <a:solidFill>
                  <a:prstClr val="black"/>
                </a:solidFill>
              </a:rPr>
              <a:t>a</a:t>
            </a:r>
            <a:r>
              <a:rPr lang="en-US" b="1" dirty="0" smtClean="0">
                <a:solidFill>
                  <a:prstClr val="black"/>
                </a:solidFill>
              </a:rPr>
              <a:t>nd</a:t>
            </a:r>
          </a:p>
          <a:p>
            <a:pPr algn="ctr"/>
            <a:r>
              <a:rPr lang="en-US" b="1" dirty="0" smtClean="0">
                <a:solidFill>
                  <a:prstClr val="black"/>
                </a:solidFill>
              </a:rPr>
              <a:t>Father</a:t>
            </a:r>
            <a:endParaRPr lang="en-US" b="1" dirty="0">
              <a:solidFill>
                <a:prstClr val="black"/>
              </a:solidFill>
            </a:endParaRPr>
          </a:p>
        </p:txBody>
      </p:sp>
    </p:spTree>
    <p:extLst>
      <p:ext uri="{BB962C8B-B14F-4D97-AF65-F5344CB8AC3E}">
        <p14:creationId xmlns:p14="http://schemas.microsoft.com/office/powerpoint/2010/main" val="41449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noAutofit/>
          </a:bodyPr>
          <a:lstStyle/>
          <a:p>
            <a:pPr algn="l"/>
            <a:r>
              <a:rPr lang="en-US" sz="3600" dirty="0" smtClean="0">
                <a:solidFill>
                  <a:srgbClr val="FFC000"/>
                </a:solidFill>
              </a:rPr>
              <a:t>PFCC Key Principles</a:t>
            </a:r>
            <a:endParaRPr lang="en-US" sz="3600" i="0" dirty="0" smtClean="0">
              <a:solidFill>
                <a:srgbClr val="FFC000"/>
              </a:solidFill>
            </a:endParaRPr>
          </a:p>
        </p:txBody>
      </p:sp>
      <p:sp>
        <p:nvSpPr>
          <p:cNvPr id="10243" name="Rectangle 3"/>
          <p:cNvSpPr>
            <a:spLocks noGrp="1" noChangeArrowheads="1"/>
          </p:cNvSpPr>
          <p:nvPr>
            <p:ph idx="1"/>
          </p:nvPr>
        </p:nvSpPr>
        <p:spPr/>
        <p:txBody>
          <a:bodyPr>
            <a:normAutofit/>
          </a:bodyPr>
          <a:lstStyle/>
          <a:p>
            <a:r>
              <a:rPr lang="en-US" sz="2400" b="1" dirty="0" smtClean="0"/>
              <a:t>Dignity and Respect</a:t>
            </a:r>
            <a:endParaRPr lang="en-US" sz="1100" b="0" dirty="0" smtClean="0"/>
          </a:p>
          <a:p>
            <a:r>
              <a:rPr lang="en-US" sz="2400" b="1" dirty="0" smtClean="0"/>
              <a:t>Information Sharing</a:t>
            </a:r>
            <a:r>
              <a:rPr lang="en-US" sz="2400" b="0" dirty="0" smtClean="0"/>
              <a:t> </a:t>
            </a:r>
          </a:p>
          <a:p>
            <a:r>
              <a:rPr lang="en-US" sz="2400" b="1" dirty="0" smtClean="0"/>
              <a:t>Participation</a:t>
            </a:r>
            <a:endParaRPr lang="en-US" sz="2400" dirty="0" smtClean="0"/>
          </a:p>
          <a:p>
            <a:r>
              <a:rPr lang="en-US" sz="2400" b="1" dirty="0" smtClean="0"/>
              <a:t>Collaboration </a:t>
            </a:r>
          </a:p>
          <a:p>
            <a:pPr>
              <a:buNone/>
            </a:pPr>
            <a:endParaRPr lang="en-US" sz="2400" b="1" dirty="0"/>
          </a:p>
          <a:p>
            <a:pPr>
              <a:buNone/>
            </a:pPr>
            <a:r>
              <a:rPr lang="en-US" sz="2400" dirty="0" smtClean="0"/>
              <a:t>From patient and family </a:t>
            </a:r>
            <a:r>
              <a:rPr lang="en-US" sz="2400" b="1" dirty="0" smtClean="0"/>
              <a:t>focused </a:t>
            </a:r>
            <a:r>
              <a:rPr lang="en-US" sz="2400" dirty="0" smtClean="0"/>
              <a:t>care where we do things </a:t>
            </a:r>
            <a:r>
              <a:rPr lang="en-US" sz="2400" b="1" dirty="0" smtClean="0"/>
              <a:t>“to” </a:t>
            </a:r>
            <a:r>
              <a:rPr lang="en-US" sz="2400" dirty="0" smtClean="0"/>
              <a:t>and </a:t>
            </a:r>
            <a:r>
              <a:rPr lang="en-US" sz="2400" b="1" dirty="0" smtClean="0"/>
              <a:t>“for” </a:t>
            </a:r>
            <a:r>
              <a:rPr lang="en-US" sz="2400" dirty="0" smtClean="0"/>
              <a:t>patients to… </a:t>
            </a:r>
          </a:p>
          <a:p>
            <a:pPr>
              <a:buNone/>
            </a:pPr>
            <a:endParaRPr lang="en-US" sz="1200" dirty="0" smtClean="0"/>
          </a:p>
          <a:p>
            <a:pPr>
              <a:buNone/>
            </a:pPr>
            <a:r>
              <a:rPr lang="en-US" sz="2400" dirty="0" smtClean="0"/>
              <a:t>Patient and family </a:t>
            </a:r>
            <a:r>
              <a:rPr lang="en-US" sz="2400" b="1" dirty="0" smtClean="0"/>
              <a:t>centered</a:t>
            </a:r>
            <a:r>
              <a:rPr lang="en-US" sz="2400" dirty="0" smtClean="0"/>
              <a:t> care…where we work </a:t>
            </a:r>
            <a:r>
              <a:rPr lang="en-US" sz="2400" b="1" dirty="0" smtClean="0"/>
              <a:t>“with” </a:t>
            </a:r>
            <a:r>
              <a:rPr lang="en-US" sz="2400" dirty="0" smtClean="0"/>
              <a:t>each other to achieve the best outcomes possible</a:t>
            </a:r>
          </a:p>
          <a:p>
            <a:pPr marL="0" indent="0">
              <a:buNone/>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ptA2DE.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ppt7CE8.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pptD97A.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1270</TotalTime>
  <Words>1771</Words>
  <Application>Microsoft Office PowerPoint</Application>
  <PresentationFormat>On-screen Show (4:3)</PresentationFormat>
  <Paragraphs>228</Paragraphs>
  <Slides>22</Slides>
  <Notes>16</Notes>
  <HiddenSlides>0</HiddenSlides>
  <MMClips>0</MMClips>
  <ScaleCrop>false</ScaleCrop>
  <HeadingPairs>
    <vt:vector size="4" baseType="variant">
      <vt:variant>
        <vt:lpstr>Theme</vt:lpstr>
      </vt:variant>
      <vt:variant>
        <vt:i4>12</vt:i4>
      </vt:variant>
      <vt:variant>
        <vt:lpstr>Slide Titles</vt:lpstr>
      </vt:variant>
      <vt:variant>
        <vt:i4>22</vt:i4>
      </vt:variant>
    </vt:vector>
  </HeadingPairs>
  <TitlesOfParts>
    <vt:vector size="3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pptA2DE.tmp</vt:lpstr>
      <vt:lpstr>ppt7CE8.tmp</vt:lpstr>
      <vt:lpstr>pptD97A.tmp</vt:lpstr>
      <vt:lpstr>Creating the Ideal  Patient Care Experience  Michigan Society for Healthcare  Planning and Marketing</vt:lpstr>
      <vt:lpstr>Consider the  Health Care Experience</vt:lpstr>
      <vt:lpstr>PowerPoint Presentation</vt:lpstr>
      <vt:lpstr>“Crossing the Quality Chasm”  Six Aims</vt:lpstr>
      <vt:lpstr>PowerPoint Presentation</vt:lpstr>
      <vt:lpstr>“Nothing About Me Without Me”    </vt:lpstr>
      <vt:lpstr>The Wisdom of Stories</vt:lpstr>
      <vt:lpstr>Erik’s Story</vt:lpstr>
      <vt:lpstr>PFCC Key Principles</vt:lpstr>
      <vt:lpstr>Patient Family Centered Care  Key Principles</vt:lpstr>
      <vt:lpstr>Patient Family Centered Care  Key Principles</vt:lpstr>
      <vt:lpstr>PFCC in Action</vt:lpstr>
      <vt:lpstr>The Patient and Family Voice</vt:lpstr>
      <vt:lpstr>PFCC is a Journey</vt:lpstr>
      <vt:lpstr>Patient and Family Member Roles</vt:lpstr>
      <vt:lpstr>PFCC at the  Episode of Care</vt:lpstr>
      <vt:lpstr>PFCC at the Unit Level</vt:lpstr>
      <vt:lpstr>PFCC in the Board Room</vt:lpstr>
      <vt:lpstr>PFCC at the National Level</vt:lpstr>
      <vt:lpstr>FCVC Patient Satisfaction Results</vt:lpstr>
      <vt:lpstr>HCAHPS Results</vt:lpstr>
      <vt:lpstr>Questions?</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JeanAnn</dc:creator>
  <cp:lastModifiedBy>Larin, Linda</cp:lastModifiedBy>
  <cp:revision>57</cp:revision>
  <dcterms:created xsi:type="dcterms:W3CDTF">2013-12-03T15:09:35Z</dcterms:created>
  <dcterms:modified xsi:type="dcterms:W3CDTF">2016-05-05T11:53:00Z</dcterms:modified>
</cp:coreProperties>
</file>